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18"/>
  </p:notesMasterIdLst>
  <p:handoutMasterIdLst>
    <p:handoutMasterId r:id="rId19"/>
  </p:handoutMasterIdLst>
  <p:sldIdLst>
    <p:sldId id="315" r:id="rId2"/>
    <p:sldId id="320" r:id="rId3"/>
    <p:sldId id="378" r:id="rId4"/>
    <p:sldId id="381" r:id="rId5"/>
    <p:sldId id="333" r:id="rId6"/>
    <p:sldId id="354" r:id="rId7"/>
    <p:sldId id="382" r:id="rId8"/>
    <p:sldId id="383" r:id="rId9"/>
    <p:sldId id="325" r:id="rId10"/>
    <p:sldId id="339" r:id="rId11"/>
    <p:sldId id="390" r:id="rId12"/>
    <p:sldId id="394" r:id="rId13"/>
    <p:sldId id="391" r:id="rId14"/>
    <p:sldId id="392" r:id="rId15"/>
    <p:sldId id="393" r:id="rId16"/>
    <p:sldId id="389" r:id="rId17"/>
  </p:sldIdLst>
  <p:sldSz cx="9144000" cy="6858000" type="screen4x3"/>
  <p:notesSz cx="6808788" cy="9939338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FFFFFF"/>
        </a:solidFill>
        <a:latin typeface="Calibri" pitchFamily="34" charset="0"/>
        <a:ea typeface="ＭＳ Ｐゴシック" pitchFamily="34" charset="-128"/>
        <a:cs typeface="+mn-cs"/>
      </a:defRPr>
    </a:lvl1pPr>
    <a:lvl2pPr marL="457128" algn="l" rtl="0" eaLnBrk="0" fontAlgn="base" hangingPunct="0">
      <a:spcBef>
        <a:spcPct val="0"/>
      </a:spcBef>
      <a:spcAft>
        <a:spcPct val="0"/>
      </a:spcAft>
      <a:defRPr sz="1400" kern="1200">
        <a:solidFill>
          <a:srgbClr val="FFFFFF"/>
        </a:solidFill>
        <a:latin typeface="Calibri" pitchFamily="34" charset="0"/>
        <a:ea typeface="ＭＳ Ｐゴシック" pitchFamily="34" charset="-128"/>
        <a:cs typeface="+mn-cs"/>
      </a:defRPr>
    </a:lvl2pPr>
    <a:lvl3pPr marL="914255" algn="l" rtl="0" eaLnBrk="0" fontAlgn="base" hangingPunct="0">
      <a:spcBef>
        <a:spcPct val="0"/>
      </a:spcBef>
      <a:spcAft>
        <a:spcPct val="0"/>
      </a:spcAft>
      <a:defRPr sz="1400" kern="1200">
        <a:solidFill>
          <a:srgbClr val="FFFFFF"/>
        </a:solidFill>
        <a:latin typeface="Calibri" pitchFamily="34" charset="0"/>
        <a:ea typeface="ＭＳ Ｐゴシック" pitchFamily="34" charset="-128"/>
        <a:cs typeface="+mn-cs"/>
      </a:defRPr>
    </a:lvl3pPr>
    <a:lvl4pPr marL="1371383" algn="l" rtl="0" eaLnBrk="0" fontAlgn="base" hangingPunct="0">
      <a:spcBef>
        <a:spcPct val="0"/>
      </a:spcBef>
      <a:spcAft>
        <a:spcPct val="0"/>
      </a:spcAft>
      <a:defRPr sz="1400" kern="1200">
        <a:solidFill>
          <a:srgbClr val="FFFFFF"/>
        </a:solidFill>
        <a:latin typeface="Calibri" pitchFamily="34" charset="0"/>
        <a:ea typeface="ＭＳ Ｐゴシック" pitchFamily="34" charset="-128"/>
        <a:cs typeface="+mn-cs"/>
      </a:defRPr>
    </a:lvl4pPr>
    <a:lvl5pPr marL="1828511" algn="l" rtl="0" eaLnBrk="0" fontAlgn="base" hangingPunct="0">
      <a:spcBef>
        <a:spcPct val="0"/>
      </a:spcBef>
      <a:spcAft>
        <a:spcPct val="0"/>
      </a:spcAft>
      <a:defRPr sz="1400" kern="1200">
        <a:solidFill>
          <a:srgbClr val="FFFFFF"/>
        </a:solidFill>
        <a:latin typeface="Calibri" pitchFamily="34" charset="0"/>
        <a:ea typeface="ＭＳ Ｐゴシック" pitchFamily="34" charset="-128"/>
        <a:cs typeface="+mn-cs"/>
      </a:defRPr>
    </a:lvl5pPr>
    <a:lvl6pPr marL="2285638" algn="l" defTabSz="914255" rtl="0" eaLnBrk="1" latinLnBrk="0" hangingPunct="1">
      <a:defRPr sz="1400" kern="1200">
        <a:solidFill>
          <a:srgbClr val="FFFFFF"/>
        </a:solidFill>
        <a:latin typeface="Calibri" pitchFamily="34" charset="0"/>
        <a:ea typeface="ＭＳ Ｐゴシック" pitchFamily="34" charset="-128"/>
        <a:cs typeface="+mn-cs"/>
      </a:defRPr>
    </a:lvl6pPr>
    <a:lvl7pPr marL="2742766" algn="l" defTabSz="914255" rtl="0" eaLnBrk="1" latinLnBrk="0" hangingPunct="1">
      <a:defRPr sz="1400" kern="1200">
        <a:solidFill>
          <a:srgbClr val="FFFFFF"/>
        </a:solidFill>
        <a:latin typeface="Calibri" pitchFamily="34" charset="0"/>
        <a:ea typeface="ＭＳ Ｐゴシック" pitchFamily="34" charset="-128"/>
        <a:cs typeface="+mn-cs"/>
      </a:defRPr>
    </a:lvl7pPr>
    <a:lvl8pPr marL="3199893" algn="l" defTabSz="914255" rtl="0" eaLnBrk="1" latinLnBrk="0" hangingPunct="1">
      <a:defRPr sz="1400" kern="1200">
        <a:solidFill>
          <a:srgbClr val="FFFFFF"/>
        </a:solidFill>
        <a:latin typeface="Calibri" pitchFamily="34" charset="0"/>
        <a:ea typeface="ＭＳ Ｐゴシック" pitchFamily="34" charset="-128"/>
        <a:cs typeface="+mn-cs"/>
      </a:defRPr>
    </a:lvl8pPr>
    <a:lvl9pPr marL="3657021" algn="l" defTabSz="914255" rtl="0" eaLnBrk="1" latinLnBrk="0" hangingPunct="1">
      <a:defRPr sz="1400" kern="1200">
        <a:solidFill>
          <a:srgbClr val="FFFFFF"/>
        </a:solidFill>
        <a:latin typeface="Calibri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288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36" userDrawn="1">
          <p15:clr>
            <a:srgbClr val="A4A3A4"/>
          </p15:clr>
        </p15:guide>
        <p15:guide id="2" pos="2166" userDrawn="1">
          <p15:clr>
            <a:srgbClr val="A4A3A4"/>
          </p15:clr>
        </p15:guide>
        <p15:guide id="3" orient="horz" pos="3128">
          <p15:clr>
            <a:srgbClr val="A4A3A4"/>
          </p15:clr>
        </p15:guide>
        <p15:guide id="4" pos="2141">
          <p15:clr>
            <a:srgbClr val="A4A3A4"/>
          </p15:clr>
        </p15:guide>
        <p15:guide id="5" orient="horz" pos="2939">
          <p15:clr>
            <a:srgbClr val="A4A3A4"/>
          </p15:clr>
        </p15:guide>
        <p15:guide id="6" orient="horz" pos="3132">
          <p15:clr>
            <a:srgbClr val="A4A3A4"/>
          </p15:clr>
        </p15:guide>
        <p15:guide id="7" pos="2170">
          <p15:clr>
            <a:srgbClr val="A4A3A4"/>
          </p15:clr>
        </p15:guide>
        <p15:guide id="8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  <a:srgbClr val="FF9900"/>
    <a:srgbClr val="FF6600"/>
    <a:srgbClr val="0000CC"/>
    <a:srgbClr val="BBF0F9"/>
    <a:srgbClr val="005EA4"/>
    <a:srgbClr val="005DA2"/>
    <a:srgbClr val="CEE5E2"/>
    <a:srgbClr val="27C336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43" autoAdjust="0"/>
    <p:restoredTop sz="92492" autoAdjust="0"/>
  </p:normalViewPr>
  <p:slideViewPr>
    <p:cSldViewPr>
      <p:cViewPr>
        <p:scale>
          <a:sx n="105" d="100"/>
          <a:sy n="105" d="100"/>
        </p:scale>
        <p:origin x="-749" y="163"/>
      </p:cViewPr>
      <p:guideLst>
        <p:guide orient="horz" pos="2160"/>
        <p:guide pos="288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72" y="-102"/>
      </p:cViewPr>
      <p:guideLst>
        <p:guide orient="horz" pos="2936"/>
        <p:guide orient="horz" pos="3128"/>
        <p:guide orient="horz" pos="2939"/>
        <p:guide orient="horz" pos="3132"/>
        <p:guide pos="2166"/>
        <p:guide pos="2141"/>
        <p:guide pos="2170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51217" cy="49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15" tIns="45457" rIns="90915" bIns="45457" numCol="1" anchor="t" anchorCtr="0" compatLnSpc="1">
            <a:prstTxWarp prst="textNoShape">
              <a:avLst/>
            </a:prstTxWarp>
          </a:bodyPr>
          <a:lstStyle>
            <a:lvl1pPr defTabSz="909744" eaLnBrk="1" hangingPunct="1">
              <a:defRPr sz="1200">
                <a:solidFill>
                  <a:schemeClr val="tx1"/>
                </a:solidFill>
                <a:latin typeface="Arial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5983" y="1"/>
            <a:ext cx="2951217" cy="49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15" tIns="45457" rIns="90915" bIns="45457" numCol="1" anchor="t" anchorCtr="0" compatLnSpc="1">
            <a:prstTxWarp prst="textNoShape">
              <a:avLst/>
            </a:prstTxWarp>
          </a:bodyPr>
          <a:lstStyle>
            <a:lvl1pPr algn="r" defTabSz="909744" eaLnBrk="1" hangingPunct="1">
              <a:defRPr sz="1200">
                <a:solidFill>
                  <a:schemeClr val="tx1"/>
                </a:solidFill>
                <a:latin typeface="Arial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39178"/>
            <a:ext cx="2951217" cy="49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15" tIns="45457" rIns="90915" bIns="45457" numCol="1" anchor="b" anchorCtr="0" compatLnSpc="1">
            <a:prstTxWarp prst="textNoShape">
              <a:avLst/>
            </a:prstTxWarp>
          </a:bodyPr>
          <a:lstStyle>
            <a:lvl1pPr defTabSz="909744" eaLnBrk="1" hangingPunct="1">
              <a:defRPr sz="1200">
                <a:solidFill>
                  <a:schemeClr val="tx1"/>
                </a:solidFill>
                <a:latin typeface="Arial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5983" y="9439178"/>
            <a:ext cx="2951217" cy="49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15" tIns="45457" rIns="90915" bIns="45457" numCol="1" anchor="b" anchorCtr="0" compatLnSpc="1">
            <a:prstTxWarp prst="textNoShape">
              <a:avLst/>
            </a:prstTxWarp>
          </a:bodyPr>
          <a:lstStyle>
            <a:lvl1pPr algn="r" defTabSz="909685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0C2CA1F9-2F0B-4291-B830-F1FCACE0377C}" type="slidenum">
              <a:rPr lang="ca-ES" altLang="ca-ES"/>
              <a:pPr>
                <a:defRPr/>
              </a:pPr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2096106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51217" cy="49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15" tIns="45457" rIns="90915" bIns="45457" numCol="1" anchor="t" anchorCtr="0" compatLnSpc="1">
            <a:prstTxWarp prst="textNoShape">
              <a:avLst/>
            </a:prstTxWarp>
          </a:bodyPr>
          <a:lstStyle>
            <a:lvl1pPr defTabSz="909744" eaLnBrk="1" hangingPunct="1">
              <a:defRPr sz="1200">
                <a:solidFill>
                  <a:schemeClr val="tx1"/>
                </a:solidFill>
                <a:latin typeface="Arial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983" y="1"/>
            <a:ext cx="2951217" cy="49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15" tIns="45457" rIns="90915" bIns="45457" numCol="1" anchor="t" anchorCtr="0" compatLnSpc="1">
            <a:prstTxWarp prst="textNoShape">
              <a:avLst/>
            </a:prstTxWarp>
          </a:bodyPr>
          <a:lstStyle>
            <a:lvl1pPr algn="r" defTabSz="909744" eaLnBrk="1" hangingPunct="1">
              <a:defRPr sz="1200">
                <a:solidFill>
                  <a:schemeClr val="tx1"/>
                </a:solidFill>
                <a:latin typeface="Arial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7713"/>
            <a:ext cx="4964113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562" y="4720389"/>
            <a:ext cx="5447666" cy="447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15" tIns="45457" rIns="90915" bIns="45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39178"/>
            <a:ext cx="2951217" cy="49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15" tIns="45457" rIns="90915" bIns="45457" numCol="1" anchor="b" anchorCtr="0" compatLnSpc="1">
            <a:prstTxWarp prst="textNoShape">
              <a:avLst/>
            </a:prstTxWarp>
          </a:bodyPr>
          <a:lstStyle>
            <a:lvl1pPr defTabSz="909744" eaLnBrk="1" hangingPunct="1">
              <a:defRPr sz="1200">
                <a:solidFill>
                  <a:schemeClr val="tx1"/>
                </a:solidFill>
                <a:latin typeface="Arial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983" y="9439178"/>
            <a:ext cx="2951217" cy="49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15" tIns="45457" rIns="90915" bIns="45457" numCol="1" anchor="b" anchorCtr="0" compatLnSpc="1">
            <a:prstTxWarp prst="textNoShape">
              <a:avLst/>
            </a:prstTxWarp>
          </a:bodyPr>
          <a:lstStyle>
            <a:lvl1pPr algn="r" defTabSz="909685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EC164598-2A0B-4143-99A0-F50B0F4EBF82}" type="slidenum">
              <a:rPr lang="es-ES" altLang="ca-ES"/>
              <a:pPr>
                <a:defRPr/>
              </a:pPr>
              <a:t>‹Nº›</a:t>
            </a:fld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5843545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9" charset="-128"/>
        <a:cs typeface="ＭＳ Ｐゴシック" pitchFamily="-109" charset="-128"/>
      </a:defRPr>
    </a:lvl1pPr>
    <a:lvl2pPr marL="45712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2pPr>
    <a:lvl3pPr marL="91425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3pPr>
    <a:lvl4pPr marL="137138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4pPr>
    <a:lvl5pPr marL="182851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5pPr>
    <a:lvl6pPr marL="2285638" algn="l" defTabSz="9142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66" algn="l" defTabSz="9142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93" algn="l" defTabSz="9142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21" algn="l" defTabSz="9142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94F7D270-ACC6-4453-9233-958A72AE0D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396" y="6083640"/>
            <a:ext cx="708932" cy="65532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E2102842-9A46-41AA-AEE9-58064E8906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605" y="6113580"/>
            <a:ext cx="1826879" cy="60743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7A277BF5-891F-4A6E-922D-C8B7FF809CA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6" y="6093297"/>
            <a:ext cx="3105161" cy="77629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412" r:id="rId1"/>
  </p:sldLayoutIdLst>
  <p:transition spd="med"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Calibri" pitchFamily="34" charset="0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128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255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383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511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07" indent="-273007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1pPr>
      <a:lvl2pPr marL="547601" indent="-228564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Calibri" pitchFamily="34" charset="0"/>
          <a:ea typeface="ＭＳ Ｐゴシック" charset="0"/>
          <a:cs typeface="+mn-cs"/>
        </a:defRPr>
      </a:lvl2pPr>
      <a:lvl3pPr marL="822195" indent="-228564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Calibri" pitchFamily="34" charset="0"/>
          <a:ea typeface="ＭＳ Ｐゴシック" charset="0"/>
          <a:cs typeface="+mn-cs"/>
        </a:defRPr>
      </a:lvl3pPr>
      <a:lvl4pPr marL="1096789" indent="-228564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Calibri" pitchFamily="34" charset="0"/>
          <a:ea typeface="ＭＳ Ｐゴシック" charset="0"/>
          <a:cs typeface="+mn-cs"/>
        </a:defRPr>
      </a:lvl4pPr>
      <a:lvl5pPr marL="1371383" indent="-228564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Calibri" pitchFamily="34" charset="0"/>
          <a:ea typeface="ＭＳ Ｐゴシック" charset="0"/>
          <a:cs typeface="+mn-cs"/>
        </a:defRPr>
      </a:lvl5pPr>
      <a:lvl6pPr marL="1645660" indent="-228564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19936" indent="-228564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213" indent="-228564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490" indent="-228564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3 Imagen" descr="DSCF5024.jpg"/>
          <p:cNvPicPr>
            <a:picLocks noChangeAspect="1"/>
          </p:cNvPicPr>
          <p:nvPr/>
        </p:nvPicPr>
        <p:blipFill>
          <a:blip r:embed="rId2" cstate="print">
            <a:lum bright="70000" contrast="-80000"/>
          </a:blip>
          <a:srcRect/>
          <a:stretch>
            <a:fillRect/>
          </a:stretch>
        </p:blipFill>
        <p:spPr bwMode="auto">
          <a:xfrm>
            <a:off x="0" y="-26985"/>
            <a:ext cx="9144000" cy="609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ítol 1"/>
          <p:cNvSpPr txBox="1">
            <a:spLocks/>
          </p:cNvSpPr>
          <p:nvPr/>
        </p:nvSpPr>
        <p:spPr bwMode="auto">
          <a:xfrm>
            <a:off x="304705" y="584823"/>
            <a:ext cx="8642351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/>
          <a:lstStyle/>
          <a:p>
            <a:pPr algn="ctr"/>
            <a:endParaRPr lang="ca-ES" sz="3600" b="1" dirty="0">
              <a:solidFill>
                <a:srgbClr val="FF6600"/>
              </a:solidFill>
              <a:latin typeface="Arial Narrow" pitchFamily="34" charset="0"/>
            </a:endParaRPr>
          </a:p>
          <a:p>
            <a:pPr algn="ctr"/>
            <a:endParaRPr lang="ca-ES" sz="4400" b="1" dirty="0">
              <a:solidFill>
                <a:srgbClr val="FF6600"/>
              </a:solidFill>
              <a:latin typeface="Arial Narrow" pitchFamily="34" charset="0"/>
            </a:endParaRPr>
          </a:p>
          <a:p>
            <a:pPr algn="ctr"/>
            <a:r>
              <a:rPr lang="ca-ES" sz="4400" b="1" dirty="0">
                <a:solidFill>
                  <a:srgbClr val="FF6600"/>
                </a:solidFill>
                <a:cs typeface="Calibri" panose="020F0502020204030204" pitchFamily="34" charset="0"/>
              </a:rPr>
              <a:t>Reunió del Patronat de la Fundació BCN Formació Professional</a:t>
            </a:r>
          </a:p>
          <a:p>
            <a:pPr algn="ctr"/>
            <a:endParaRPr lang="ca-ES" sz="4400" b="1" dirty="0">
              <a:solidFill>
                <a:srgbClr val="FF6600"/>
              </a:solidFill>
              <a:cs typeface="Calibri" panose="020F0502020204030204" pitchFamily="34" charset="0"/>
            </a:endParaRPr>
          </a:p>
          <a:p>
            <a:pPr algn="ctr"/>
            <a:r>
              <a:rPr lang="ca-ES" sz="3200" b="1" dirty="0" smtClean="0">
                <a:solidFill>
                  <a:srgbClr val="FF6600"/>
                </a:solidFill>
                <a:cs typeface="Calibri" panose="020F0502020204030204" pitchFamily="34" charset="0"/>
              </a:rPr>
              <a:t>12-XII-2025</a:t>
            </a:r>
            <a:endParaRPr lang="ca-ES" sz="3200" b="1" dirty="0">
              <a:solidFill>
                <a:srgbClr val="FF6600"/>
              </a:solidFill>
              <a:cs typeface="Calibri" panose="020F0502020204030204" pitchFamily="34" charset="0"/>
            </a:endParaRPr>
          </a:p>
          <a:p>
            <a:pPr algn="ctr"/>
            <a:endParaRPr lang="ca-ES" sz="2800" b="1" dirty="0">
              <a:solidFill>
                <a:srgbClr val="FF6600"/>
              </a:solidFill>
              <a:latin typeface="Arial Narrow" pitchFamily="34" charset="0"/>
            </a:endParaRPr>
          </a:p>
          <a:p>
            <a:pPr algn="ctr"/>
            <a:endParaRPr lang="ca-ES" sz="2800" b="1" dirty="0">
              <a:solidFill>
                <a:srgbClr val="FF6600"/>
              </a:solidFill>
              <a:latin typeface="Arial Narrow" pitchFamily="34" charset="0"/>
            </a:endParaRPr>
          </a:p>
          <a:p>
            <a:pPr algn="ctr"/>
            <a:endParaRPr lang="ca-ES" sz="3600" b="1" dirty="0">
              <a:solidFill>
                <a:srgbClr val="FF6600"/>
              </a:solidFill>
              <a:latin typeface="Arial Narrow" pitchFamily="34" charset="0"/>
            </a:endParaRPr>
          </a:p>
        </p:txBody>
      </p:sp>
      <p:sp>
        <p:nvSpPr>
          <p:cNvPr id="3" name="Contenidor de contingut 2"/>
          <p:cNvSpPr txBox="1">
            <a:spLocks/>
          </p:cNvSpPr>
          <p:nvPr/>
        </p:nvSpPr>
        <p:spPr>
          <a:xfrm>
            <a:off x="250826" y="2133603"/>
            <a:ext cx="8713788" cy="3959225"/>
          </a:xfrm>
          <a:prstGeom prst="rect">
            <a:avLst/>
          </a:prstGeom>
        </p:spPr>
        <p:txBody>
          <a:bodyPr lIns="91425" tIns="45713" rIns="91425" bIns="45713"/>
          <a:lstStyle/>
          <a:p>
            <a:pPr marL="177772" indent="-177772" algn="just" eaLnBrk="1" hangingPunct="1">
              <a:spcAft>
                <a:spcPts val="1199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ca-ES" sz="2000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3208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3 Imagen" descr="C57A5683.jpg"/>
          <p:cNvPicPr>
            <a:picLocks noChangeAspect="1"/>
          </p:cNvPicPr>
          <p:nvPr/>
        </p:nvPicPr>
        <p:blipFill>
          <a:blip r:embed="rId2" cstate="print">
            <a:lum bright="70000" contrast="-80000"/>
          </a:blip>
          <a:srcRect/>
          <a:stretch>
            <a:fillRect/>
          </a:stretch>
        </p:blipFill>
        <p:spPr bwMode="auto">
          <a:xfrm>
            <a:off x="0" y="3"/>
            <a:ext cx="9144000" cy="609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ítol 1"/>
          <p:cNvSpPr txBox="1">
            <a:spLocks/>
          </p:cNvSpPr>
          <p:nvPr/>
        </p:nvSpPr>
        <p:spPr bwMode="auto">
          <a:xfrm>
            <a:off x="250827" y="135733"/>
            <a:ext cx="8642351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/>
          <a:lstStyle/>
          <a:p>
            <a:pPr algn="ctr"/>
            <a:r>
              <a:rPr lang="ca-ES" sz="2800" b="1" dirty="0">
                <a:solidFill>
                  <a:srgbClr val="FF6600"/>
                </a:solidFill>
                <a:cs typeface="Calibri" panose="020F0502020204030204" pitchFamily="34" charset="0"/>
              </a:rPr>
              <a:t>Eix 5: Institucional (transversal)  </a:t>
            </a:r>
          </a:p>
        </p:txBody>
      </p:sp>
      <p:sp>
        <p:nvSpPr>
          <p:cNvPr id="3" name="Contenidor de contingut 2"/>
          <p:cNvSpPr txBox="1">
            <a:spLocks/>
          </p:cNvSpPr>
          <p:nvPr/>
        </p:nvSpPr>
        <p:spPr>
          <a:xfrm>
            <a:off x="3" y="692696"/>
            <a:ext cx="8785225" cy="5112568"/>
          </a:xfrm>
          <a:prstGeom prst="rect">
            <a:avLst/>
          </a:prstGeom>
        </p:spPr>
        <p:txBody>
          <a:bodyPr lIns="91425" tIns="45713" rIns="91425" bIns="45713"/>
          <a:lstStyle/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dirty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Aprovació </a:t>
            </a:r>
            <a:r>
              <a:rPr lang="ca-ES" sz="2000" dirty="0" smtClean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dels nous </a:t>
            </a:r>
            <a:r>
              <a:rPr lang="ca-ES" sz="2000" dirty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Estatuts </a:t>
            </a:r>
            <a:r>
              <a:rPr lang="ca-ES" sz="2000" dirty="0" smtClean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de la Fundació.</a:t>
            </a:r>
            <a:endParaRPr lang="ca-ES" sz="2000" dirty="0">
              <a:solidFill>
                <a:schemeClr val="tx1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dirty="0" smtClean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Seguir </a:t>
            </a:r>
            <a:r>
              <a:rPr lang="ca-ES" sz="2000" dirty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millorant el portal de Transparència i </a:t>
            </a:r>
            <a:r>
              <a:rPr lang="ca-ES" sz="2000" dirty="0" smtClean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el Balanç </a:t>
            </a:r>
            <a:r>
              <a:rPr lang="ca-ES" sz="2000" dirty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Social.</a:t>
            </a: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dirty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Elaborar i fer seguiment del Codi de Bon Govern i de l’Informe de Govern Corporatiu.</a:t>
            </a: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dirty="0" smtClean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Elaborar el Pla </a:t>
            </a:r>
            <a:r>
              <a:rPr lang="ca-ES" sz="2000" dirty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de Formació.</a:t>
            </a: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dirty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Fer el seguiment continuat dels resultats de l’estudi de riscos psicosocials i </a:t>
            </a:r>
            <a:r>
              <a:rPr lang="ca-ES" sz="2000" dirty="0" smtClean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dels diferents </a:t>
            </a:r>
            <a:r>
              <a:rPr lang="ca-ES" sz="2000" dirty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grups de treball de la fundació.</a:t>
            </a: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dirty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Seguir amb la millora dels processos de gestió (tecnologia), i del Pla de Comunicació</a:t>
            </a:r>
            <a:r>
              <a:rPr lang="ca-ES" sz="2000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35808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3 Imagen" descr="C57A5683.jpg"/>
          <p:cNvPicPr>
            <a:picLocks noChangeAspect="1"/>
          </p:cNvPicPr>
          <p:nvPr/>
        </p:nvPicPr>
        <p:blipFill>
          <a:blip r:embed="rId2" cstate="print">
            <a:lum bright="70000" contrast="-80000"/>
          </a:blip>
          <a:srcRect/>
          <a:stretch>
            <a:fillRect/>
          </a:stretch>
        </p:blipFill>
        <p:spPr bwMode="auto">
          <a:xfrm>
            <a:off x="0" y="3"/>
            <a:ext cx="9144000" cy="609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ítol 1"/>
          <p:cNvSpPr txBox="1">
            <a:spLocks/>
          </p:cNvSpPr>
          <p:nvPr/>
        </p:nvSpPr>
        <p:spPr bwMode="auto">
          <a:xfrm>
            <a:off x="142876" y="146696"/>
            <a:ext cx="8642351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/>
          <a:lstStyle/>
          <a:p>
            <a:pPr algn="ctr"/>
            <a:r>
              <a:rPr lang="ca-ES" sz="2800" b="1" dirty="0">
                <a:solidFill>
                  <a:srgbClr val="FF6600"/>
                </a:solidFill>
                <a:cs typeface="Calibri" panose="020F0502020204030204" pitchFamily="34" charset="0"/>
              </a:rPr>
              <a:t>Eix 5: Institucional (transversal)  </a:t>
            </a:r>
          </a:p>
          <a:p>
            <a:pPr algn="ctr"/>
            <a:r>
              <a:rPr lang="ca-ES" sz="3600" b="1" dirty="0">
                <a:solidFill>
                  <a:srgbClr val="FF6600"/>
                </a:solidFill>
                <a:cs typeface="Calibri" panose="020F0502020204030204" pitchFamily="34" charset="0"/>
              </a:rPr>
              <a:t>  </a:t>
            </a:r>
          </a:p>
        </p:txBody>
      </p:sp>
      <p:sp>
        <p:nvSpPr>
          <p:cNvPr id="3" name="Contenidor de contingut 2"/>
          <p:cNvSpPr txBox="1">
            <a:spLocks/>
          </p:cNvSpPr>
          <p:nvPr/>
        </p:nvSpPr>
        <p:spPr>
          <a:xfrm>
            <a:off x="3" y="1052737"/>
            <a:ext cx="8785225" cy="4878386"/>
          </a:xfrm>
          <a:prstGeom prst="rect">
            <a:avLst/>
          </a:prstGeom>
        </p:spPr>
        <p:txBody>
          <a:bodyPr lIns="91425" tIns="45713" rIns="91425" bIns="45713"/>
          <a:lstStyle/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dirty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Participar en el Consell Educatiu Municipal de Barcelona i en els grups de treball que se’n derivin.</a:t>
            </a: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dirty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Participar en el Consell </a:t>
            </a:r>
            <a:r>
              <a:rPr lang="ca-ES" sz="2000" dirty="0" smtClean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Municipal de </a:t>
            </a:r>
            <a:r>
              <a:rPr lang="ca-ES" sz="2000" dirty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l’FP de Barcelona i en els grups de treball que se’n derivin.</a:t>
            </a: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dirty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Participar en el Fòrum de les Ciutats amb Consell de la FP i </a:t>
            </a:r>
            <a:r>
              <a:rPr lang="ca-ES" sz="2000" dirty="0" err="1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col.laborar</a:t>
            </a:r>
            <a:r>
              <a:rPr lang="ca-ES" sz="2000" dirty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 amb el Consell Català de la FP.</a:t>
            </a: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dirty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Participar en els diferents grups de treball que es deriven de les relacions institucionals.</a:t>
            </a: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dirty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Participar en les taules </a:t>
            </a:r>
            <a:r>
              <a:rPr lang="ca-ES" sz="2000" dirty="0" smtClean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i grups de treball que </a:t>
            </a:r>
            <a:r>
              <a:rPr lang="ca-ES" sz="2000" dirty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es deriven de l’Acord Barcelona per a l’Ocupació de Qualitat.</a:t>
            </a:r>
          </a:p>
          <a:p>
            <a:pPr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defRPr/>
            </a:pPr>
            <a:endParaRPr lang="ca-ES" sz="2000" dirty="0">
              <a:solidFill>
                <a:schemeClr val="tx1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1066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3 Imagen" descr="C57A5683.jpg"/>
          <p:cNvPicPr>
            <a:picLocks noChangeAspect="1"/>
          </p:cNvPicPr>
          <p:nvPr/>
        </p:nvPicPr>
        <p:blipFill>
          <a:blip r:embed="rId2" cstate="print">
            <a:lum bright="70000" contrast="-80000"/>
          </a:blip>
          <a:srcRect/>
          <a:stretch>
            <a:fillRect/>
          </a:stretch>
        </p:blipFill>
        <p:spPr bwMode="auto">
          <a:xfrm>
            <a:off x="25516" y="-99392"/>
            <a:ext cx="9144000" cy="609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ítol 1"/>
          <p:cNvSpPr txBox="1">
            <a:spLocks/>
          </p:cNvSpPr>
          <p:nvPr/>
        </p:nvSpPr>
        <p:spPr bwMode="auto">
          <a:xfrm>
            <a:off x="196851" y="135733"/>
            <a:ext cx="8642351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/>
          <a:lstStyle/>
          <a:p>
            <a:pPr algn="ctr"/>
            <a:r>
              <a:rPr lang="ca-ES" sz="2800" b="1" dirty="0" smtClean="0">
                <a:solidFill>
                  <a:srgbClr val="FF6600"/>
                </a:solidFill>
                <a:cs typeface="Calibri" panose="020F0502020204030204" pitchFamily="34" charset="0"/>
              </a:rPr>
              <a:t> Nous Eixos estratègics (en fase de treball)  </a:t>
            </a:r>
            <a:endParaRPr lang="ca-ES" sz="2800" b="1" dirty="0">
              <a:solidFill>
                <a:srgbClr val="FF6600"/>
              </a:solidFill>
              <a:cs typeface="Calibri" panose="020F0502020204030204" pitchFamily="34" charset="0"/>
            </a:endParaRPr>
          </a:p>
        </p:txBody>
      </p:sp>
      <p:sp>
        <p:nvSpPr>
          <p:cNvPr id="3" name="Contenidor de contingut 2"/>
          <p:cNvSpPr txBox="1">
            <a:spLocks/>
          </p:cNvSpPr>
          <p:nvPr/>
        </p:nvSpPr>
        <p:spPr>
          <a:xfrm>
            <a:off x="3" y="836712"/>
            <a:ext cx="8785225" cy="5094411"/>
          </a:xfrm>
          <a:prstGeom prst="rect">
            <a:avLst/>
          </a:prstGeom>
        </p:spPr>
        <p:txBody>
          <a:bodyPr lIns="91425" tIns="45713" rIns="91425" bIns="45713"/>
          <a:lstStyle/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400" b="1" dirty="0" smtClean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Eix 6: Ecosistema Empresarial</a:t>
            </a: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400" b="1" dirty="0" smtClean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Eix 7: Formació Professional i Universitat</a:t>
            </a: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400" b="1" dirty="0" smtClean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Eix 8: IA aplicada al sector educatiu</a:t>
            </a: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400" b="1" dirty="0" smtClean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Eix 9: Visió AMB/RMB</a:t>
            </a:r>
            <a:endParaRPr lang="ca-ES" sz="2400" dirty="0" smtClean="0">
              <a:solidFill>
                <a:schemeClr val="tx1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defRPr/>
            </a:pPr>
            <a:endParaRPr lang="ca-ES" sz="2000" b="1" dirty="0">
              <a:solidFill>
                <a:srgbClr val="0070C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endParaRPr lang="ca-ES" sz="2000" b="1" dirty="0">
              <a:solidFill>
                <a:srgbClr val="0070C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endParaRPr lang="ca-ES" sz="2000" b="1" dirty="0">
              <a:solidFill>
                <a:srgbClr val="FF660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endParaRPr lang="ca-ES" sz="2000" b="1" dirty="0">
              <a:solidFill>
                <a:srgbClr val="0070C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marL="450779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defRPr/>
            </a:pPr>
            <a:endParaRPr lang="ca-ES" sz="2800" dirty="0">
              <a:solidFill>
                <a:schemeClr val="tx1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434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3 Imagen" descr="C57A5683.jpg"/>
          <p:cNvPicPr>
            <a:picLocks noChangeAspect="1"/>
          </p:cNvPicPr>
          <p:nvPr/>
        </p:nvPicPr>
        <p:blipFill>
          <a:blip r:embed="rId2" cstate="print">
            <a:lum bright="70000" contrast="-80000"/>
          </a:blip>
          <a:srcRect/>
          <a:stretch>
            <a:fillRect/>
          </a:stretch>
        </p:blipFill>
        <p:spPr bwMode="auto">
          <a:xfrm>
            <a:off x="25516" y="-99392"/>
            <a:ext cx="9144000" cy="609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ítol 1"/>
          <p:cNvSpPr txBox="1">
            <a:spLocks/>
          </p:cNvSpPr>
          <p:nvPr/>
        </p:nvSpPr>
        <p:spPr bwMode="auto">
          <a:xfrm>
            <a:off x="196851" y="135733"/>
            <a:ext cx="8642351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/>
          <a:lstStyle/>
          <a:p>
            <a:pPr algn="ctr"/>
            <a:r>
              <a:rPr lang="ca-ES" sz="2800" b="1" dirty="0" smtClean="0">
                <a:solidFill>
                  <a:srgbClr val="FF6600"/>
                </a:solidFill>
                <a:cs typeface="Calibri" panose="020F0502020204030204" pitchFamily="34" charset="0"/>
              </a:rPr>
              <a:t> Eix 6: Ecosistema Empresarial  </a:t>
            </a:r>
            <a:endParaRPr lang="ca-ES" sz="2800" b="1" dirty="0">
              <a:solidFill>
                <a:srgbClr val="FF6600"/>
              </a:solidFill>
              <a:cs typeface="Calibri" panose="020F0502020204030204" pitchFamily="34" charset="0"/>
            </a:endParaRPr>
          </a:p>
        </p:txBody>
      </p:sp>
      <p:sp>
        <p:nvSpPr>
          <p:cNvPr id="3" name="Contenidor de contingut 2"/>
          <p:cNvSpPr txBox="1">
            <a:spLocks/>
          </p:cNvSpPr>
          <p:nvPr/>
        </p:nvSpPr>
        <p:spPr>
          <a:xfrm>
            <a:off x="3" y="836712"/>
            <a:ext cx="8785225" cy="5094411"/>
          </a:xfrm>
          <a:prstGeom prst="rect">
            <a:avLst/>
          </a:prstGeom>
        </p:spPr>
        <p:txBody>
          <a:bodyPr lIns="91425" tIns="45713" rIns="91425" bIns="45713"/>
          <a:lstStyle/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dirty="0" smtClean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Creació del Laboratori d’ Idees x l’Educació.</a:t>
            </a: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dirty="0" smtClean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Definir el concepte/s d’empresa </a:t>
            </a:r>
            <a:r>
              <a:rPr lang="ca-ES" sz="2000" dirty="0" err="1" smtClean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col.laboradora</a:t>
            </a:r>
            <a:r>
              <a:rPr lang="ca-ES" sz="2000" dirty="0" smtClean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 i, posteriorment, incrementar el nombre d’empreses vinculades als diferents projectes de la Fundació BCN Formació Professional.</a:t>
            </a:r>
            <a:endParaRPr lang="ca-ES" sz="2000" dirty="0">
              <a:solidFill>
                <a:schemeClr val="tx1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dirty="0" smtClean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Realitzar accions específiques amb les empreses i institucions de la “comunitat Metròpolis FP </a:t>
            </a:r>
            <a:r>
              <a:rPr lang="ca-ES" sz="2000" dirty="0" err="1" smtClean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Lab</a:t>
            </a:r>
            <a:r>
              <a:rPr lang="ca-ES" sz="2000" dirty="0" smtClean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” i de l’acceleradora d’FP Dual del Delta del Llobregat.</a:t>
            </a:r>
            <a:endParaRPr lang="ca-ES" sz="2000" dirty="0">
              <a:solidFill>
                <a:schemeClr val="tx1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defRPr/>
            </a:pPr>
            <a:endParaRPr lang="ca-ES" sz="2000" b="1" dirty="0">
              <a:solidFill>
                <a:srgbClr val="0070C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endParaRPr lang="ca-ES" sz="2000" b="1" dirty="0">
              <a:solidFill>
                <a:srgbClr val="0070C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endParaRPr lang="ca-ES" sz="2000" b="1" dirty="0">
              <a:solidFill>
                <a:srgbClr val="FF660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endParaRPr lang="ca-ES" sz="2000" b="1" dirty="0">
              <a:solidFill>
                <a:srgbClr val="0070C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marL="450779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defRPr/>
            </a:pPr>
            <a:endParaRPr lang="ca-ES" sz="2800" dirty="0">
              <a:solidFill>
                <a:schemeClr val="tx1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7895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3 Imagen" descr="C57A5683.jpg"/>
          <p:cNvPicPr>
            <a:picLocks noChangeAspect="1"/>
          </p:cNvPicPr>
          <p:nvPr/>
        </p:nvPicPr>
        <p:blipFill>
          <a:blip r:embed="rId2" cstate="print">
            <a:lum bright="70000" contrast="-80000"/>
          </a:blip>
          <a:srcRect/>
          <a:stretch>
            <a:fillRect/>
          </a:stretch>
        </p:blipFill>
        <p:spPr bwMode="auto">
          <a:xfrm>
            <a:off x="25516" y="-99392"/>
            <a:ext cx="9144000" cy="609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ítol 1"/>
          <p:cNvSpPr txBox="1">
            <a:spLocks/>
          </p:cNvSpPr>
          <p:nvPr/>
        </p:nvSpPr>
        <p:spPr bwMode="auto">
          <a:xfrm>
            <a:off x="196851" y="135733"/>
            <a:ext cx="8642351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/>
          <a:lstStyle/>
          <a:p>
            <a:pPr algn="ctr"/>
            <a:r>
              <a:rPr lang="ca-ES" sz="2800" b="1" dirty="0" smtClean="0">
                <a:solidFill>
                  <a:srgbClr val="FF6600"/>
                </a:solidFill>
                <a:cs typeface="Calibri" panose="020F0502020204030204" pitchFamily="34" charset="0"/>
              </a:rPr>
              <a:t> Eix 7: Formació Professional i Universitat </a:t>
            </a:r>
            <a:endParaRPr lang="ca-ES" sz="2800" b="1" dirty="0">
              <a:solidFill>
                <a:srgbClr val="FF6600"/>
              </a:solidFill>
              <a:cs typeface="Calibri" panose="020F0502020204030204" pitchFamily="34" charset="0"/>
            </a:endParaRPr>
          </a:p>
        </p:txBody>
      </p:sp>
      <p:sp>
        <p:nvSpPr>
          <p:cNvPr id="3" name="Contenidor de contingut 2"/>
          <p:cNvSpPr txBox="1">
            <a:spLocks/>
          </p:cNvSpPr>
          <p:nvPr/>
        </p:nvSpPr>
        <p:spPr>
          <a:xfrm>
            <a:off x="3" y="836712"/>
            <a:ext cx="8785225" cy="5094411"/>
          </a:xfrm>
          <a:prstGeom prst="rect">
            <a:avLst/>
          </a:prstGeom>
        </p:spPr>
        <p:txBody>
          <a:bodyPr lIns="91425" tIns="45713" rIns="91425" bIns="45713"/>
          <a:lstStyle/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dirty="0" smtClean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Liderar un grup de treball FP-Universitat.</a:t>
            </a:r>
            <a:endParaRPr lang="ca-ES" sz="2000" dirty="0">
              <a:solidFill>
                <a:schemeClr val="tx1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marL="342900" indent="-342900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dirty="0" smtClean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 Estructurar</a:t>
            </a:r>
            <a:r>
              <a:rPr lang="ca-ES" sz="2000" dirty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, junt amb </a:t>
            </a:r>
            <a:r>
              <a:rPr lang="ca-ES" sz="2000" dirty="0" smtClean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la gerència de Persones, Organització i Administració Electrònica de </a:t>
            </a:r>
            <a:r>
              <a:rPr lang="ca-ES" sz="2000" dirty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l’Ajuntament de BCN un pilot </a:t>
            </a:r>
            <a:r>
              <a:rPr lang="ca-ES" sz="2000" dirty="0" smtClean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de Menció Dual </a:t>
            </a:r>
            <a:r>
              <a:rPr lang="ca-ES" sz="2000" dirty="0" err="1" smtClean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Universitaria</a:t>
            </a:r>
            <a:r>
              <a:rPr lang="ca-ES" sz="2000" dirty="0" smtClean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 amb el mateix model que l’FP Dual. Transferir aquest coneixement al sector públic.</a:t>
            </a:r>
          </a:p>
          <a:p>
            <a:pPr marL="342900" indent="-342900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dirty="0" err="1" smtClean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Coliderar</a:t>
            </a:r>
            <a:r>
              <a:rPr lang="ca-ES" sz="2000" dirty="0" smtClean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 amb Barcelona Activa, en el marc de l’ABOQ, un grup de treball sobre </a:t>
            </a:r>
            <a:r>
              <a:rPr lang="ca-ES" sz="2000" dirty="0" err="1" smtClean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Microcredencials</a:t>
            </a:r>
            <a:r>
              <a:rPr lang="ca-ES" sz="2000" dirty="0" smtClean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.</a:t>
            </a:r>
            <a:endParaRPr lang="ca-ES" sz="2000" dirty="0">
              <a:solidFill>
                <a:schemeClr val="tx1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endParaRPr lang="ca-ES" sz="2000" b="1" dirty="0">
              <a:solidFill>
                <a:srgbClr val="0070C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endParaRPr lang="ca-ES" sz="2000" b="1" dirty="0">
              <a:solidFill>
                <a:srgbClr val="0070C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endParaRPr lang="ca-ES" sz="2000" b="1" dirty="0">
              <a:solidFill>
                <a:srgbClr val="FF660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endParaRPr lang="ca-ES" sz="2000" b="1" dirty="0">
              <a:solidFill>
                <a:srgbClr val="0070C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marL="450779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defRPr/>
            </a:pPr>
            <a:endParaRPr lang="ca-ES" sz="2800" dirty="0">
              <a:solidFill>
                <a:schemeClr val="tx1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2697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3 Imagen" descr="C57A5683.jpg"/>
          <p:cNvPicPr>
            <a:picLocks noChangeAspect="1"/>
          </p:cNvPicPr>
          <p:nvPr/>
        </p:nvPicPr>
        <p:blipFill>
          <a:blip r:embed="rId2" cstate="print">
            <a:lum bright="70000" contrast="-80000"/>
          </a:blip>
          <a:srcRect/>
          <a:stretch>
            <a:fillRect/>
          </a:stretch>
        </p:blipFill>
        <p:spPr bwMode="auto">
          <a:xfrm>
            <a:off x="25516" y="-99392"/>
            <a:ext cx="9144000" cy="609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ítol 1"/>
          <p:cNvSpPr txBox="1">
            <a:spLocks/>
          </p:cNvSpPr>
          <p:nvPr/>
        </p:nvSpPr>
        <p:spPr bwMode="auto">
          <a:xfrm>
            <a:off x="196851" y="135733"/>
            <a:ext cx="8642351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/>
          <a:lstStyle/>
          <a:p>
            <a:pPr algn="ctr"/>
            <a:r>
              <a:rPr lang="ca-ES" sz="2800" b="1" dirty="0" smtClean="0">
                <a:solidFill>
                  <a:srgbClr val="FF6600"/>
                </a:solidFill>
                <a:cs typeface="Calibri" panose="020F0502020204030204" pitchFamily="34" charset="0"/>
              </a:rPr>
              <a:t>Eix 8: IA aplicada al sector educatiu </a:t>
            </a:r>
            <a:endParaRPr lang="ca-ES" sz="2800" b="1" dirty="0">
              <a:solidFill>
                <a:srgbClr val="FF6600"/>
              </a:solidFill>
              <a:cs typeface="Calibri" panose="020F0502020204030204" pitchFamily="34" charset="0"/>
            </a:endParaRPr>
          </a:p>
        </p:txBody>
      </p:sp>
      <p:sp>
        <p:nvSpPr>
          <p:cNvPr id="3" name="Contenidor de contingut 2"/>
          <p:cNvSpPr txBox="1">
            <a:spLocks/>
          </p:cNvSpPr>
          <p:nvPr/>
        </p:nvSpPr>
        <p:spPr>
          <a:xfrm>
            <a:off x="3" y="836712"/>
            <a:ext cx="8785225" cy="5094411"/>
          </a:xfrm>
          <a:prstGeom prst="rect">
            <a:avLst/>
          </a:prstGeom>
        </p:spPr>
        <p:txBody>
          <a:bodyPr lIns="91425" tIns="45713" rIns="91425" bIns="45713"/>
          <a:lstStyle/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dirty="0" smtClean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Fer de la Fundació un “punt neutre” per a recollir informació de bones pràctiques d’ IA aplicades a l’FP, per tal de compartir-ho amb tot l’ecosistema de l’FP.</a:t>
            </a: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dirty="0" smtClean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Formació interna sobre la IA i millora de les eines tecnològiques.</a:t>
            </a:r>
            <a:endParaRPr lang="ca-ES" sz="2000" dirty="0">
              <a:solidFill>
                <a:schemeClr val="tx1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defRPr/>
            </a:pPr>
            <a:endParaRPr lang="ca-ES" sz="2000" b="1" dirty="0">
              <a:solidFill>
                <a:srgbClr val="0070C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endParaRPr lang="ca-ES" sz="2000" b="1" dirty="0">
              <a:solidFill>
                <a:srgbClr val="0070C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endParaRPr lang="ca-ES" sz="2000" b="1" dirty="0">
              <a:solidFill>
                <a:srgbClr val="FF660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endParaRPr lang="ca-ES" sz="2000" b="1" dirty="0">
              <a:solidFill>
                <a:srgbClr val="0070C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marL="450779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defRPr/>
            </a:pPr>
            <a:endParaRPr lang="ca-ES" sz="2800" dirty="0">
              <a:solidFill>
                <a:schemeClr val="tx1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3307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3 Imagen" descr="C57A5683.jpg"/>
          <p:cNvPicPr>
            <a:picLocks noChangeAspect="1"/>
          </p:cNvPicPr>
          <p:nvPr/>
        </p:nvPicPr>
        <p:blipFill>
          <a:blip r:embed="rId2" cstate="print">
            <a:lum bright="70000" contrast="-80000"/>
          </a:blip>
          <a:srcRect/>
          <a:stretch>
            <a:fillRect/>
          </a:stretch>
        </p:blipFill>
        <p:spPr bwMode="auto">
          <a:xfrm>
            <a:off x="25516" y="-99392"/>
            <a:ext cx="9144000" cy="609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ítol 1"/>
          <p:cNvSpPr txBox="1">
            <a:spLocks/>
          </p:cNvSpPr>
          <p:nvPr/>
        </p:nvSpPr>
        <p:spPr bwMode="auto">
          <a:xfrm>
            <a:off x="196851" y="135733"/>
            <a:ext cx="8642351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/>
          <a:lstStyle/>
          <a:p>
            <a:pPr algn="ctr"/>
            <a:r>
              <a:rPr lang="ca-ES" sz="2800" b="1" dirty="0" smtClean="0">
                <a:solidFill>
                  <a:srgbClr val="FF6600"/>
                </a:solidFill>
                <a:cs typeface="Calibri" panose="020F0502020204030204" pitchFamily="34" charset="0"/>
              </a:rPr>
              <a:t>Eix 9 : Visió AMB/RMB </a:t>
            </a:r>
            <a:endParaRPr lang="ca-ES" sz="2800" b="1" dirty="0">
              <a:solidFill>
                <a:srgbClr val="FF6600"/>
              </a:solidFill>
              <a:cs typeface="Calibri" panose="020F0502020204030204" pitchFamily="34" charset="0"/>
            </a:endParaRPr>
          </a:p>
        </p:txBody>
      </p:sp>
      <p:sp>
        <p:nvSpPr>
          <p:cNvPr id="3" name="Contenidor de contingut 2"/>
          <p:cNvSpPr txBox="1">
            <a:spLocks/>
          </p:cNvSpPr>
          <p:nvPr/>
        </p:nvSpPr>
        <p:spPr>
          <a:xfrm>
            <a:off x="3" y="836712"/>
            <a:ext cx="8785225" cy="5094411"/>
          </a:xfrm>
          <a:prstGeom prst="rect">
            <a:avLst/>
          </a:prstGeom>
        </p:spPr>
        <p:txBody>
          <a:bodyPr lIns="91425" tIns="45713" rIns="91425" bIns="45713"/>
          <a:lstStyle/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dirty="0" smtClean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Consolidar la </a:t>
            </a:r>
            <a:r>
              <a:rPr lang="ca-ES" sz="2000" dirty="0" err="1" smtClean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col.laboració</a:t>
            </a:r>
            <a:r>
              <a:rPr lang="ca-ES" sz="2000" dirty="0" smtClean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 amb el territori AMB.</a:t>
            </a: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dirty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Plantejar amb visió AMB i RMB la “cadena de valor FP” a Barcelona (CEB, Barcelona Activa, Fundació, Consell Municipal de l’FP, Xarxa FP). Plantejar visió AMB i RMB.</a:t>
            </a: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dirty="0" smtClean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Elaborar un pla estratègic específic d’expansió.</a:t>
            </a:r>
            <a:endParaRPr lang="ca-ES" sz="2000" dirty="0">
              <a:solidFill>
                <a:schemeClr val="tx1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defRPr/>
            </a:pPr>
            <a:endParaRPr lang="ca-ES" sz="2000" b="1" dirty="0">
              <a:solidFill>
                <a:srgbClr val="0070C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endParaRPr lang="ca-ES" sz="2000" b="1" dirty="0">
              <a:solidFill>
                <a:srgbClr val="0070C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endParaRPr lang="ca-ES" sz="2000" b="1" dirty="0">
              <a:solidFill>
                <a:srgbClr val="FF660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endParaRPr lang="ca-ES" sz="2000" b="1" dirty="0">
              <a:solidFill>
                <a:srgbClr val="0070C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marL="450779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defRPr/>
            </a:pPr>
            <a:endParaRPr lang="ca-ES" sz="2800" dirty="0">
              <a:solidFill>
                <a:schemeClr val="tx1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8740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ítol 1"/>
          <p:cNvSpPr txBox="1">
            <a:spLocks/>
          </p:cNvSpPr>
          <p:nvPr/>
        </p:nvSpPr>
        <p:spPr bwMode="auto">
          <a:xfrm>
            <a:off x="354588" y="116631"/>
            <a:ext cx="8642351" cy="1056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/>
          <a:lstStyle/>
          <a:p>
            <a:pPr algn="ctr"/>
            <a:r>
              <a:rPr lang="ca-ES" sz="2800" b="1" dirty="0">
                <a:solidFill>
                  <a:srgbClr val="FF6600"/>
                </a:solidFill>
                <a:cs typeface="Calibri" panose="020F0502020204030204" pitchFamily="34" charset="0"/>
              </a:rPr>
              <a:t>Eixos estratègics Fundació BCN Formació Professional i Xarxa Europea </a:t>
            </a:r>
            <a:r>
              <a:rPr lang="ca-ES" sz="2800" b="1" dirty="0" smtClean="0">
                <a:solidFill>
                  <a:srgbClr val="FF6600"/>
                </a:solidFill>
                <a:cs typeface="Calibri" panose="020F0502020204030204" pitchFamily="34" charset="0"/>
              </a:rPr>
              <a:t>Ciutats amb FP 2025</a:t>
            </a:r>
            <a:endParaRPr lang="ca-ES" sz="2800" b="1" dirty="0">
              <a:solidFill>
                <a:srgbClr val="FF6600"/>
              </a:solidFill>
              <a:cs typeface="Calibri" panose="020F0502020204030204" pitchFamily="34" charset="0"/>
            </a:endParaRPr>
          </a:p>
          <a:p>
            <a:pPr algn="ctr"/>
            <a:endParaRPr lang="ca-ES" sz="2800" b="1" dirty="0">
              <a:solidFill>
                <a:srgbClr val="FF6600"/>
              </a:solidFill>
              <a:cs typeface="Calibri" panose="020F050202020403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11560" y="1628800"/>
            <a:ext cx="7704856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defRPr/>
            </a:pPr>
            <a:r>
              <a:rPr lang="ca-ES" sz="2200" b="1" dirty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Eix 1</a:t>
            </a:r>
            <a:r>
              <a:rPr lang="ca-ES" sz="2200" b="1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: </a:t>
            </a:r>
            <a:r>
              <a:rPr lang="ca-ES" sz="2200" b="1" smtClean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 Coneixement</a:t>
            </a:r>
            <a:r>
              <a:rPr lang="ca-ES" sz="2200" b="1" dirty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, impacte i tendències de futur.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defRPr/>
            </a:pPr>
            <a:r>
              <a:rPr lang="ca-ES" sz="2200" b="1" dirty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Eix 2:  </a:t>
            </a:r>
            <a:r>
              <a:rPr lang="ca-ES" sz="2200" b="1" dirty="0" smtClean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Innovació </a:t>
            </a:r>
            <a:r>
              <a:rPr lang="ca-ES" sz="2200" b="1" dirty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a l’FP.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defRPr/>
            </a:pPr>
            <a:r>
              <a:rPr lang="ca-ES" sz="2200" b="1" dirty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Eix 3:  </a:t>
            </a:r>
            <a:r>
              <a:rPr lang="ca-ES" sz="2200" b="1" dirty="0" smtClean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Internacionalització </a:t>
            </a:r>
            <a:r>
              <a:rPr lang="ca-ES" sz="2200" b="1" dirty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a l’FP.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defRPr/>
            </a:pPr>
            <a:r>
              <a:rPr lang="ca-ES" sz="2200" b="1" dirty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Eix </a:t>
            </a:r>
            <a:r>
              <a:rPr lang="ca-ES" sz="2200" b="1" dirty="0" smtClean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4:  Formació </a:t>
            </a:r>
            <a:r>
              <a:rPr lang="ca-ES" sz="2200" b="1" dirty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dual com a generadora d’ocupació de </a:t>
            </a:r>
            <a:r>
              <a:rPr lang="ca-ES" sz="2200" b="1" dirty="0" smtClean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qualitat</a:t>
            </a:r>
            <a:r>
              <a:rPr lang="ca-ES" sz="2200" b="1" dirty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defRPr/>
            </a:pPr>
            <a:r>
              <a:rPr lang="ca-ES" sz="2200" b="1" dirty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Eix 5:  </a:t>
            </a:r>
            <a:r>
              <a:rPr lang="ca-ES" sz="2200" b="1" dirty="0" smtClean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Institucional </a:t>
            </a:r>
            <a:r>
              <a:rPr lang="ca-ES" sz="2200" b="1" dirty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– transversal.</a:t>
            </a:r>
          </a:p>
        </p:txBody>
      </p:sp>
    </p:spTree>
    <p:extLst>
      <p:ext uri="{BB962C8B-B14F-4D97-AF65-F5344CB8AC3E}">
        <p14:creationId xmlns:p14="http://schemas.microsoft.com/office/powerpoint/2010/main" val="31132618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3 Imagen" descr="C57A5683.jpg"/>
          <p:cNvPicPr>
            <a:picLocks noChangeAspect="1"/>
          </p:cNvPicPr>
          <p:nvPr/>
        </p:nvPicPr>
        <p:blipFill>
          <a:blip r:embed="rId2" cstate="print">
            <a:lum bright="70000" contrast="-80000"/>
          </a:blip>
          <a:srcRect/>
          <a:stretch>
            <a:fillRect/>
          </a:stretch>
        </p:blipFill>
        <p:spPr bwMode="auto">
          <a:xfrm>
            <a:off x="0" y="0"/>
            <a:ext cx="9144000" cy="609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ítol 1"/>
          <p:cNvSpPr txBox="1">
            <a:spLocks/>
          </p:cNvSpPr>
          <p:nvPr/>
        </p:nvSpPr>
        <p:spPr bwMode="auto">
          <a:xfrm>
            <a:off x="107504" y="140644"/>
            <a:ext cx="8642350" cy="1056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a-ES" sz="2800" b="1" dirty="0">
                <a:solidFill>
                  <a:srgbClr val="FF6600"/>
                </a:solidFill>
                <a:cs typeface="Calibri" panose="020F0502020204030204" pitchFamily="34" charset="0"/>
              </a:rPr>
              <a:t>Eix 1: Coneixement, impacte i tendències de futur</a:t>
            </a:r>
          </a:p>
        </p:txBody>
      </p:sp>
      <p:sp>
        <p:nvSpPr>
          <p:cNvPr id="3" name="Contenidor de contingut 2"/>
          <p:cNvSpPr txBox="1">
            <a:spLocks/>
          </p:cNvSpPr>
          <p:nvPr/>
        </p:nvSpPr>
        <p:spPr>
          <a:xfrm>
            <a:off x="237951" y="836713"/>
            <a:ext cx="8785225" cy="5472608"/>
          </a:xfrm>
          <a:prstGeom prst="rect">
            <a:avLst/>
          </a:prstGeom>
        </p:spPr>
        <p:txBody>
          <a:bodyPr/>
          <a:lstStyle/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5000"/>
              <a:defRPr/>
            </a:pPr>
            <a:endParaRPr lang="ca-ES" sz="2000" b="1" dirty="0" smtClean="0">
              <a:solidFill>
                <a:schemeClr val="tx1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5000"/>
              <a:defRPr/>
            </a:pPr>
            <a:r>
              <a:rPr lang="ca-ES" sz="2000" b="1" dirty="0" smtClean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ESTUDIS </a:t>
            </a:r>
            <a:r>
              <a:rPr lang="ca-ES" sz="2000" b="1" dirty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I ACCIONS SECTORIALS</a:t>
            </a:r>
            <a:r>
              <a:rPr lang="ca-ES" sz="2000" b="1" dirty="0" smtClean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:</a:t>
            </a:r>
          </a:p>
          <a:p>
            <a:pPr marL="342900" indent="-342900" algn="just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dirty="0" smtClean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Presentació brífings Turisme de Negocis i Transport per carretera de viatgers.</a:t>
            </a:r>
            <a:endParaRPr lang="ca-ES" sz="2000" dirty="0">
              <a:solidFill>
                <a:schemeClr val="tx1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marL="342900" indent="-342900" algn="just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dirty="0" smtClean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 Bi-Anuari de l’FP i el mercat de treball de BCN, AMB i RMB.</a:t>
            </a:r>
          </a:p>
          <a:p>
            <a:pPr marL="342900" indent="-342900" algn="just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dirty="0" smtClean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Estudi sectorial RMB: Tecnologies de doble us aplicades al sector sanitari (impulsat des de l’AMB)</a:t>
            </a:r>
            <a:endParaRPr lang="ca-ES" sz="2000" dirty="0">
              <a:solidFill>
                <a:schemeClr val="tx1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marL="342900" indent="-342900" algn="just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dirty="0" smtClean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Estudi sectorial RMB: Els semiconductors (impulsat des d’Ajuntament de Barcelona/Barcelona Activa).</a:t>
            </a: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dirty="0" smtClean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Suport al desenvolupament de la Casa d’Oficis de Barcelona (a determinar).</a:t>
            </a:r>
            <a:endParaRPr lang="ca-ES" sz="2000" dirty="0">
              <a:solidFill>
                <a:schemeClr val="tx1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dirty="0" err="1" smtClean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Mapificació</a:t>
            </a:r>
            <a:r>
              <a:rPr lang="ca-ES" sz="2000" dirty="0" smtClean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 sector Construcció </a:t>
            </a:r>
            <a:r>
              <a:rPr lang="ca-ES" sz="2000" dirty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S</a:t>
            </a:r>
            <a:r>
              <a:rPr lang="ca-ES" sz="2000" dirty="0" smtClean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ostenible</a:t>
            </a:r>
            <a:r>
              <a:rPr lang="ca-ES" sz="2000" dirty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. Erasmus KA2.</a:t>
            </a:r>
            <a:endParaRPr lang="es-ES" sz="2000" u="sng" dirty="0">
              <a:solidFill>
                <a:schemeClr val="tx1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5000"/>
              <a:defRPr/>
            </a:pPr>
            <a:endParaRPr lang="es-ES" sz="2000" u="sng" dirty="0">
              <a:solidFill>
                <a:schemeClr val="tx1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5000"/>
              <a:defRPr/>
            </a:pPr>
            <a:endParaRPr lang="es-ES" sz="2000" u="sng" dirty="0">
              <a:solidFill>
                <a:srgbClr val="0070C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5000"/>
              <a:defRPr/>
            </a:pPr>
            <a:endParaRPr lang="ca-ES" sz="2000" b="1" dirty="0">
              <a:solidFill>
                <a:srgbClr val="0070C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5000"/>
              <a:defRPr/>
            </a:pPr>
            <a:endParaRPr lang="es-ES" sz="2000" b="1" u="sng" dirty="0">
              <a:solidFill>
                <a:srgbClr val="0070C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5000"/>
              <a:defRPr/>
            </a:pPr>
            <a:endParaRPr lang="ca-ES" sz="2000" b="1" u="sng" dirty="0">
              <a:solidFill>
                <a:srgbClr val="FF660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5000"/>
              <a:defRPr/>
            </a:pPr>
            <a:endParaRPr lang="ca-ES" sz="2800" dirty="0">
              <a:solidFill>
                <a:schemeClr val="tx1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marL="273050" indent="-273050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a-ES" sz="2800" dirty="0">
              <a:solidFill>
                <a:schemeClr val="tx1"/>
              </a:solidFill>
              <a:latin typeface="Arial Narrow" pitchFamily="34" charset="0"/>
              <a:ea typeface="ＭＳ Ｐゴシック" charset="0"/>
              <a:cs typeface="ＭＳ Ｐゴシック" charset="0"/>
            </a:endParaRPr>
          </a:p>
          <a:p>
            <a:pPr marL="450850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5000"/>
              <a:defRPr/>
            </a:pPr>
            <a:endParaRPr lang="ca-ES" sz="2800" dirty="0">
              <a:solidFill>
                <a:schemeClr val="tx1"/>
              </a:solidFill>
              <a:latin typeface="Arial Narrow" pitchFamily="34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9612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3 Imagen" descr="C57A5683.jpg"/>
          <p:cNvPicPr>
            <a:picLocks noChangeAspect="1"/>
          </p:cNvPicPr>
          <p:nvPr/>
        </p:nvPicPr>
        <p:blipFill>
          <a:blip r:embed="rId2" cstate="print">
            <a:lum bright="70000" contrast="-80000"/>
          </a:blip>
          <a:srcRect/>
          <a:stretch>
            <a:fillRect/>
          </a:stretch>
        </p:blipFill>
        <p:spPr bwMode="auto">
          <a:xfrm>
            <a:off x="55788" y="116632"/>
            <a:ext cx="9144000" cy="609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idor de contingut 2"/>
          <p:cNvSpPr txBox="1">
            <a:spLocks/>
          </p:cNvSpPr>
          <p:nvPr/>
        </p:nvSpPr>
        <p:spPr>
          <a:xfrm>
            <a:off x="250825" y="692696"/>
            <a:ext cx="8785225" cy="5688632"/>
          </a:xfrm>
          <a:prstGeom prst="rect">
            <a:avLst/>
          </a:prstGeom>
        </p:spPr>
        <p:txBody>
          <a:bodyPr/>
          <a:lstStyle/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5000"/>
              <a:defRPr/>
            </a:pPr>
            <a:r>
              <a:rPr lang="ca-ES" sz="2000" b="1" dirty="0" smtClean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ALTRES </a:t>
            </a:r>
            <a:r>
              <a:rPr lang="ca-ES" sz="2000" b="1" dirty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PROJECTES I COL·LABORACIONS:</a:t>
            </a: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dirty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Informes mensuals </a:t>
            </a:r>
            <a:r>
              <a:rPr lang="ca-ES" sz="2000" dirty="0" smtClean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del mercat </a:t>
            </a:r>
            <a:r>
              <a:rPr lang="ca-ES" sz="2000" dirty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de treball </a:t>
            </a:r>
            <a:r>
              <a:rPr lang="ca-ES" sz="2000" dirty="0" smtClean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a la ciutat de Barcelona </a:t>
            </a:r>
            <a:r>
              <a:rPr lang="ca-ES" sz="2000" dirty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(Barcelona Activa).</a:t>
            </a: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dirty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Col·laboració </a:t>
            </a:r>
            <a:r>
              <a:rPr lang="ca-ES" sz="2000" dirty="0" smtClean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grup de treball </a:t>
            </a:r>
            <a:r>
              <a:rPr lang="ca-ES" sz="2000" dirty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Indicadors qualitat de </a:t>
            </a:r>
            <a:r>
              <a:rPr lang="ca-ES" sz="2000" dirty="0" smtClean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l’ocupació (ABOQ </a:t>
            </a:r>
            <a:r>
              <a:rPr lang="ca-ES" sz="2000" dirty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-</a:t>
            </a:r>
            <a:r>
              <a:rPr lang="ca-ES" sz="2000" dirty="0" smtClean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Barcelona </a:t>
            </a:r>
            <a:r>
              <a:rPr lang="ca-ES" sz="2000" dirty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Activa</a:t>
            </a:r>
            <a:r>
              <a:rPr lang="ca-ES" sz="2000" dirty="0" smtClean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).</a:t>
            </a: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dirty="0" smtClean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Secretaria Tècnica de la de Taula Formació i Logística de l’AMB.</a:t>
            </a:r>
            <a:endParaRPr lang="ca-ES" sz="2000" dirty="0">
              <a:solidFill>
                <a:schemeClr val="tx1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5000"/>
              <a:defRPr/>
            </a:pPr>
            <a:endParaRPr lang="ca-ES" sz="2000" b="1" dirty="0" smtClean="0">
              <a:solidFill>
                <a:schemeClr val="tx1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5000"/>
              <a:defRPr/>
            </a:pPr>
            <a:r>
              <a:rPr lang="ca-ES" sz="2000" b="1" dirty="0" smtClean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NOVES </a:t>
            </a:r>
            <a:r>
              <a:rPr lang="ca-ES" sz="2000" b="1" dirty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TENDÈNCIES</a:t>
            </a:r>
          </a:p>
          <a:p>
            <a:pPr marL="342900" indent="-342900" algn="just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dirty="0" smtClean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Taules </a:t>
            </a:r>
            <a:r>
              <a:rPr lang="ca-ES" sz="2000" dirty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sectorials/noves tendències. En marxa: Construcció Sostenible, Port de Barcelona i Sector Logístic. </a:t>
            </a: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endParaRPr lang="es-ES" sz="2000" dirty="0">
              <a:solidFill>
                <a:srgbClr val="0070C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5000"/>
              <a:defRPr/>
            </a:pPr>
            <a:endParaRPr lang="ca-ES" sz="2800" dirty="0">
              <a:solidFill>
                <a:schemeClr val="tx1"/>
              </a:solidFill>
              <a:latin typeface="Arial Narrow" pitchFamily="34" charset="0"/>
              <a:ea typeface="ＭＳ Ｐゴシック" charset="0"/>
              <a:cs typeface="ＭＳ Ｐゴシック" charset="0"/>
            </a:endParaRPr>
          </a:p>
          <a:p>
            <a:pPr marL="273050" indent="-273050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a-ES" sz="2800" dirty="0">
              <a:solidFill>
                <a:schemeClr val="tx1"/>
              </a:solidFill>
              <a:latin typeface="Arial Narrow" pitchFamily="34" charset="0"/>
              <a:ea typeface="ＭＳ Ｐゴシック" charset="0"/>
              <a:cs typeface="ＭＳ Ｐゴシック" charset="0"/>
            </a:endParaRPr>
          </a:p>
          <a:p>
            <a:pPr marL="450850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5000"/>
              <a:defRPr/>
            </a:pPr>
            <a:endParaRPr lang="ca-ES" sz="2800" dirty="0">
              <a:solidFill>
                <a:schemeClr val="tx1"/>
              </a:solidFill>
              <a:latin typeface="Arial Narrow" pitchFamily="34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9972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3 Imagen" descr="C57A5683.jpg"/>
          <p:cNvPicPr>
            <a:picLocks noChangeAspect="1"/>
          </p:cNvPicPr>
          <p:nvPr/>
        </p:nvPicPr>
        <p:blipFill>
          <a:blip r:embed="rId2" cstate="print">
            <a:lum bright="70000" contrast="-80000"/>
          </a:blip>
          <a:srcRect/>
          <a:stretch>
            <a:fillRect/>
          </a:stretch>
        </p:blipFill>
        <p:spPr bwMode="auto">
          <a:xfrm>
            <a:off x="0" y="-26985"/>
            <a:ext cx="9144000" cy="609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ítol 1"/>
          <p:cNvSpPr txBox="1">
            <a:spLocks/>
          </p:cNvSpPr>
          <p:nvPr/>
        </p:nvSpPr>
        <p:spPr bwMode="auto">
          <a:xfrm>
            <a:off x="167340" y="-26985"/>
            <a:ext cx="8642351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/>
          <a:lstStyle/>
          <a:p>
            <a:pPr algn="ctr"/>
            <a:endParaRPr lang="ca-ES" sz="2800" b="1" dirty="0">
              <a:solidFill>
                <a:srgbClr val="FF6600"/>
              </a:solidFill>
              <a:cs typeface="Calibri" panose="020F0502020204030204" pitchFamily="34" charset="0"/>
            </a:endParaRPr>
          </a:p>
          <a:p>
            <a:pPr algn="ctr"/>
            <a:r>
              <a:rPr lang="ca-ES" sz="2800" b="1" dirty="0">
                <a:solidFill>
                  <a:srgbClr val="FF6600"/>
                </a:solidFill>
                <a:cs typeface="Calibri" panose="020F0502020204030204" pitchFamily="34" charset="0"/>
              </a:rPr>
              <a:t>Eix 2: Innovació a l’FP</a:t>
            </a:r>
          </a:p>
        </p:txBody>
      </p:sp>
      <p:sp>
        <p:nvSpPr>
          <p:cNvPr id="3" name="Contenidor de contingut 2"/>
          <p:cNvSpPr txBox="1">
            <a:spLocks/>
          </p:cNvSpPr>
          <p:nvPr/>
        </p:nvSpPr>
        <p:spPr>
          <a:xfrm>
            <a:off x="167340" y="956572"/>
            <a:ext cx="8785225" cy="5112444"/>
          </a:xfrm>
          <a:prstGeom prst="rect">
            <a:avLst/>
          </a:prstGeom>
        </p:spPr>
        <p:txBody>
          <a:bodyPr lIns="91425" tIns="45713" rIns="91425" bIns="45713"/>
          <a:lstStyle/>
          <a:p>
            <a:pPr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defRPr/>
            </a:pPr>
            <a:r>
              <a:rPr lang="ca-ES" sz="2000" b="1" dirty="0" smtClean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PREMIS </a:t>
            </a:r>
            <a:r>
              <a:rPr lang="ca-ES" sz="2000" b="1" dirty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FP EMPRÈN (</a:t>
            </a:r>
            <a:r>
              <a:rPr lang="ca-ES" sz="2000" b="1" dirty="0" smtClean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17ena </a:t>
            </a:r>
            <a:r>
              <a:rPr lang="ca-ES" sz="2000" b="1" dirty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edició)</a:t>
            </a:r>
          </a:p>
          <a:p>
            <a:pPr marL="342900" indent="-342900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dirty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Ampliar i millorar el programa </a:t>
            </a:r>
            <a:r>
              <a:rPr lang="ca-ES" sz="2000" dirty="0" err="1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pre</a:t>
            </a:r>
            <a:r>
              <a:rPr lang="ca-ES" sz="2000" dirty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-consolida’t. </a:t>
            </a:r>
          </a:p>
          <a:p>
            <a:pPr marL="342900" indent="-342900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dirty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Seguir amb la formació “empresarial” per alumnat i tutors/es. </a:t>
            </a:r>
          </a:p>
          <a:p>
            <a:pPr marL="342900" indent="-342900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dirty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Ampliar </a:t>
            </a:r>
            <a:r>
              <a:rPr lang="ca-ES" sz="2000" dirty="0" smtClean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la xarxa </a:t>
            </a:r>
            <a:r>
              <a:rPr lang="ca-ES" sz="2000" dirty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de </a:t>
            </a:r>
            <a:r>
              <a:rPr lang="ca-ES" sz="2000" dirty="0" err="1" smtClean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col.laboracions</a:t>
            </a:r>
            <a:r>
              <a:rPr lang="ca-ES" sz="2000" dirty="0" smtClean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ca-ES" sz="2000" dirty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i </a:t>
            </a:r>
            <a:r>
              <a:rPr lang="ca-ES" sz="2000" dirty="0" smtClean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patrocinis.</a:t>
            </a:r>
            <a:endParaRPr lang="ca-ES" sz="2000" dirty="0">
              <a:solidFill>
                <a:schemeClr val="tx1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defRPr/>
            </a:pPr>
            <a:endParaRPr lang="ca-ES" sz="2000" dirty="0">
              <a:solidFill>
                <a:schemeClr val="tx1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defRPr/>
            </a:pPr>
            <a:r>
              <a:rPr lang="ca-ES" sz="2000" b="1" dirty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PREMIS FP CONSOLIDA </a:t>
            </a:r>
            <a:r>
              <a:rPr lang="ca-ES" sz="2000" b="1" dirty="0" smtClean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(8ena </a:t>
            </a:r>
            <a:r>
              <a:rPr lang="ca-ES" sz="2000" b="1" dirty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edició): per a tot Catalunya, convocatòria oberta tot l’any per a qualsevol persona emprenedora de Catalunya que hagi cursat FP. </a:t>
            </a:r>
          </a:p>
          <a:p>
            <a:pPr marL="342900" indent="-342900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dirty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Premi obert a persones i centres. </a:t>
            </a:r>
          </a:p>
          <a:p>
            <a:pPr marL="342900" indent="-342900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dirty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Planificació d’accions conjuntes amb Netmentora i el Departament d’Educació i Formació Professional.</a:t>
            </a:r>
          </a:p>
          <a:p>
            <a:pPr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defRPr/>
            </a:pPr>
            <a:endParaRPr lang="ca-ES" sz="2000" b="1" dirty="0">
              <a:solidFill>
                <a:srgbClr val="FF660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endParaRPr lang="ca-ES" sz="2000" b="1" dirty="0">
              <a:solidFill>
                <a:srgbClr val="0070C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marL="450779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defRPr/>
            </a:pPr>
            <a:endParaRPr lang="ca-ES" sz="2800" dirty="0">
              <a:solidFill>
                <a:schemeClr val="tx1"/>
              </a:solidFill>
              <a:latin typeface="Arial Narrow" pitchFamily="34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Imagen 1" descr="Netmentora - IDR - ayudas y subvenciones a éxito">
            <a:extLst>
              <a:ext uri="{FF2B5EF4-FFF2-40B4-BE49-F238E27FC236}">
                <a16:creationId xmlns="" xmlns:a16="http://schemas.microsoft.com/office/drawing/2014/main" id="{8CD3B127-9122-BA51-CD73-1DCB7E8F4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8390" y="5059953"/>
            <a:ext cx="1441309" cy="715530"/>
          </a:xfrm>
          <a:prstGeom prst="rect">
            <a:avLst/>
          </a:prstGeom>
        </p:spPr>
      </p:pic>
      <p:pic>
        <p:nvPicPr>
          <p:cNvPr id="4" name="Imagen 3" descr="Generalitat de Catalunya – Departament d'Educació">
            <a:extLst>
              <a:ext uri="{FF2B5EF4-FFF2-40B4-BE49-F238E27FC236}">
                <a16:creationId xmlns="" xmlns:a16="http://schemas.microsoft.com/office/drawing/2014/main" id="{53D5BDDD-A209-8840-5AD9-72296C1D09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1557" y="4962859"/>
            <a:ext cx="2035874" cy="91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7881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3 Imagen" descr="C57A5683.jpg"/>
          <p:cNvPicPr>
            <a:picLocks noChangeAspect="1"/>
          </p:cNvPicPr>
          <p:nvPr/>
        </p:nvPicPr>
        <p:blipFill>
          <a:blip r:embed="rId2" cstate="print">
            <a:lum bright="70000" contrast="-80000"/>
          </a:blip>
          <a:srcRect/>
          <a:stretch>
            <a:fillRect/>
          </a:stretch>
        </p:blipFill>
        <p:spPr bwMode="auto">
          <a:xfrm>
            <a:off x="0" y="-26985"/>
            <a:ext cx="9144000" cy="609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ítol 1"/>
          <p:cNvSpPr txBox="1">
            <a:spLocks/>
          </p:cNvSpPr>
          <p:nvPr/>
        </p:nvSpPr>
        <p:spPr bwMode="auto">
          <a:xfrm>
            <a:off x="250824" y="135733"/>
            <a:ext cx="8642351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/>
          <a:lstStyle/>
          <a:p>
            <a:pPr algn="ctr"/>
            <a:r>
              <a:rPr lang="ca-ES" sz="2800" b="1" dirty="0">
                <a:solidFill>
                  <a:srgbClr val="FF6600"/>
                </a:solidFill>
                <a:cs typeface="Calibri" panose="020F0502020204030204" pitchFamily="34" charset="0"/>
              </a:rPr>
              <a:t>Eix 2: Innovació a l’FP</a:t>
            </a:r>
          </a:p>
        </p:txBody>
      </p:sp>
      <p:sp>
        <p:nvSpPr>
          <p:cNvPr id="3" name="Contenidor de contingut 2"/>
          <p:cNvSpPr txBox="1">
            <a:spLocks/>
          </p:cNvSpPr>
          <p:nvPr/>
        </p:nvSpPr>
        <p:spPr>
          <a:xfrm>
            <a:off x="179515" y="908845"/>
            <a:ext cx="8785225" cy="5112444"/>
          </a:xfrm>
          <a:prstGeom prst="rect">
            <a:avLst/>
          </a:prstGeom>
        </p:spPr>
        <p:txBody>
          <a:bodyPr lIns="91425" tIns="45713" rIns="91425" bIns="45713"/>
          <a:lstStyle/>
          <a:p>
            <a:pPr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defRPr/>
            </a:pPr>
            <a:r>
              <a:rPr lang="ca-ES" sz="2000" b="1" dirty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METRÒPOLIS FP LAB (8ena edició) </a:t>
            </a:r>
          </a:p>
          <a:p>
            <a:pPr marL="342900" indent="-342900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dirty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Desenvolupar un pla de treball amb territoris/centres més vulnerables.</a:t>
            </a:r>
          </a:p>
          <a:p>
            <a:pPr marL="342900" indent="-342900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dirty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Pla de formació tutors/es de centres i empreses.</a:t>
            </a:r>
          </a:p>
          <a:p>
            <a:pPr marL="342900" indent="-342900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dirty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 Plantejar un nou model de Metròpolis FP </a:t>
            </a:r>
            <a:r>
              <a:rPr lang="ca-ES" sz="2000" dirty="0" err="1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Lab</a:t>
            </a:r>
            <a:r>
              <a:rPr lang="ca-ES" sz="2000" dirty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 escalable a tota la demarcació de </a:t>
            </a:r>
            <a:r>
              <a:rPr lang="ca-ES" sz="2000" dirty="0" smtClean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BCN.</a:t>
            </a:r>
            <a:endParaRPr lang="ca-ES" sz="2000" dirty="0">
              <a:solidFill>
                <a:schemeClr val="tx1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defRPr/>
            </a:pPr>
            <a:r>
              <a:rPr lang="ca-ES" sz="2000" b="1" dirty="0" smtClean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AULES/EMPRESES </a:t>
            </a:r>
            <a:r>
              <a:rPr lang="ca-ES" sz="2000" b="1" dirty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SIMULADES (</a:t>
            </a:r>
            <a:r>
              <a:rPr lang="ca-ES" sz="2000" b="1" dirty="0" smtClean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16 ena </a:t>
            </a:r>
            <a:r>
              <a:rPr lang="ca-ES" sz="2000" b="1" dirty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edició)</a:t>
            </a: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dirty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Preparació nou projecte per a </a:t>
            </a:r>
            <a:r>
              <a:rPr lang="ca-ES" sz="2000" dirty="0" err="1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col.lectius</a:t>
            </a:r>
            <a:r>
              <a:rPr lang="ca-ES" sz="2000" dirty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 vulnerables. </a:t>
            </a:r>
          </a:p>
          <a:p>
            <a:pPr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defRPr/>
            </a:pPr>
            <a:r>
              <a:rPr lang="ca-ES" sz="2000" b="1" dirty="0" smtClean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PLA </a:t>
            </a:r>
            <a:r>
              <a:rPr lang="ca-ES" sz="2000" b="1" dirty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DE MESURES A LA INNOVACIÓ (</a:t>
            </a:r>
            <a:r>
              <a:rPr lang="ca-ES" sz="2000" b="1" dirty="0" smtClean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15 </a:t>
            </a:r>
            <a:r>
              <a:rPr lang="ca-ES" sz="2000" b="1" dirty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ena edició)</a:t>
            </a:r>
          </a:p>
          <a:p>
            <a:pPr marL="342900" indent="-342900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dirty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Convocatòria amb dues línies obertes: projectes propis d’un centre o </a:t>
            </a:r>
            <a:r>
              <a:rPr lang="ca-ES" sz="2000" dirty="0" err="1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inter</a:t>
            </a:r>
            <a:r>
              <a:rPr lang="ca-ES" sz="2000" dirty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 centres per a fomentar la interacció del coneixement.</a:t>
            </a:r>
          </a:p>
          <a:p>
            <a:pPr marL="342900" indent="-342900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dirty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Obert a PFI acompanyats d’un centre d’FP. Obert a projectes acompanyats d’empreses o institucions</a:t>
            </a:r>
            <a:r>
              <a:rPr lang="ca-ES" sz="2000" b="1" dirty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defRPr/>
            </a:pPr>
            <a:endParaRPr lang="ca-ES" sz="2000" b="1" dirty="0">
              <a:solidFill>
                <a:srgbClr val="FF660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endParaRPr lang="ca-ES" sz="2000" b="1" dirty="0">
              <a:solidFill>
                <a:srgbClr val="0070C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marL="450779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defRPr/>
            </a:pPr>
            <a:endParaRPr lang="ca-ES" sz="2800" dirty="0">
              <a:solidFill>
                <a:schemeClr val="tx1"/>
              </a:solidFill>
              <a:latin typeface="Arial Narrow" pitchFamily="34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Imagen 1" descr="Archivo:Logotip Diputació de Barcelona.png - Wikipedia, la enciclopedia  libre">
            <a:extLst>
              <a:ext uri="{FF2B5EF4-FFF2-40B4-BE49-F238E27FC236}">
                <a16:creationId xmlns="" xmlns:a16="http://schemas.microsoft.com/office/drawing/2014/main" id="{4D2E3059-1739-44BF-3358-2C82C7352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910965"/>
            <a:ext cx="1018095" cy="306157"/>
          </a:xfrm>
          <a:prstGeom prst="rect">
            <a:avLst/>
          </a:prstGeom>
        </p:spPr>
      </p:pic>
      <p:pic>
        <p:nvPicPr>
          <p:cNvPr id="6" name="Imagen 1" descr="Archivo:Logotip Diputació de Barcelona.png - Wikipedia, la enciclopedia  libre">
            <a:extLst>
              <a:ext uri="{FF2B5EF4-FFF2-40B4-BE49-F238E27FC236}">
                <a16:creationId xmlns="" xmlns:a16="http://schemas.microsoft.com/office/drawing/2014/main" id="{4D2E3059-1739-44BF-3358-2C82C7352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4005064"/>
            <a:ext cx="1018095" cy="30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7778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3 Imagen" descr="C57A5683.jpg"/>
          <p:cNvPicPr>
            <a:picLocks noChangeAspect="1"/>
          </p:cNvPicPr>
          <p:nvPr/>
        </p:nvPicPr>
        <p:blipFill>
          <a:blip r:embed="rId2" cstate="print">
            <a:lum bright="70000" contrast="-80000"/>
          </a:blip>
          <a:srcRect/>
          <a:stretch>
            <a:fillRect/>
          </a:stretch>
        </p:blipFill>
        <p:spPr bwMode="auto">
          <a:xfrm>
            <a:off x="0" y="-26985"/>
            <a:ext cx="9144000" cy="609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ítol 1"/>
          <p:cNvSpPr txBox="1">
            <a:spLocks/>
          </p:cNvSpPr>
          <p:nvPr/>
        </p:nvSpPr>
        <p:spPr bwMode="auto">
          <a:xfrm>
            <a:off x="107508" y="-34933"/>
            <a:ext cx="8642351" cy="63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/>
          <a:lstStyle/>
          <a:p>
            <a:pPr algn="ctr"/>
            <a:endParaRPr lang="ca-ES" sz="2800" b="1" dirty="0">
              <a:solidFill>
                <a:srgbClr val="FF6600"/>
              </a:solidFill>
              <a:cs typeface="Calibri" panose="020F0502020204030204" pitchFamily="34" charset="0"/>
            </a:endParaRPr>
          </a:p>
          <a:p>
            <a:pPr algn="ctr"/>
            <a:r>
              <a:rPr lang="ca-ES" sz="2800" b="1" dirty="0">
                <a:solidFill>
                  <a:srgbClr val="FF6600"/>
                </a:solidFill>
                <a:cs typeface="Calibri" panose="020F0502020204030204" pitchFamily="34" charset="0"/>
              </a:rPr>
              <a:t>Eix 3: Internacionalització de l’FP</a:t>
            </a:r>
          </a:p>
        </p:txBody>
      </p:sp>
      <p:sp>
        <p:nvSpPr>
          <p:cNvPr id="3" name="Contenidor de contingut 2"/>
          <p:cNvSpPr txBox="1">
            <a:spLocks/>
          </p:cNvSpPr>
          <p:nvPr/>
        </p:nvSpPr>
        <p:spPr>
          <a:xfrm>
            <a:off x="107508" y="476672"/>
            <a:ext cx="8785225" cy="5670475"/>
          </a:xfrm>
          <a:prstGeom prst="rect">
            <a:avLst/>
          </a:prstGeom>
        </p:spPr>
        <p:txBody>
          <a:bodyPr lIns="91425" tIns="45713" rIns="91425" bIns="45713"/>
          <a:lstStyle/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endParaRPr lang="ca-ES" sz="2000" b="1" dirty="0">
              <a:solidFill>
                <a:srgbClr val="0070C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dirty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Erasmus  per a estudiants i graduats en CFGS  i  CFGM. </a:t>
            </a: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dirty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Erasmus per a docents i equips directius.</a:t>
            </a: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dirty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Erasmus </a:t>
            </a:r>
            <a:r>
              <a:rPr lang="ca-ES" sz="2000" dirty="0" smtClean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PFI </a:t>
            </a:r>
            <a:r>
              <a:rPr lang="ca-ES" sz="2000" dirty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amb Xarxa FP.</a:t>
            </a: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dirty="0" smtClean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Garantia </a:t>
            </a:r>
            <a:r>
              <a:rPr lang="ca-ES" sz="2000" dirty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Juvenil: </a:t>
            </a:r>
            <a:r>
              <a:rPr lang="ca-ES" sz="2000" dirty="0" smtClean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programa </a:t>
            </a:r>
            <a:r>
              <a:rPr lang="ca-ES" sz="2000" dirty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ALMA del SOC per a mobilitat inclusiva. </a:t>
            </a:r>
            <a:endParaRPr lang="ca-ES" sz="2000" dirty="0" smtClean="0">
              <a:solidFill>
                <a:schemeClr val="tx1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dirty="0" smtClean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Projecte </a:t>
            </a:r>
            <a:r>
              <a:rPr lang="ca-ES" sz="2000" dirty="0" smtClean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Internacional (Alemanya </a:t>
            </a:r>
            <a:r>
              <a:rPr lang="ca-ES" sz="2000" dirty="0" smtClean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i Dinamarca).</a:t>
            </a:r>
            <a:endParaRPr lang="ca-ES" sz="2000" dirty="0">
              <a:solidFill>
                <a:schemeClr val="tx1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dirty="0" smtClean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Seguir </a:t>
            </a:r>
            <a:r>
              <a:rPr lang="ca-ES" sz="2000" dirty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desenvolupant projectes Erasmus més enllà de la Unió Europea (Canadà, Mèxic, Austràlia).</a:t>
            </a: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dirty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 Ampliar ciutats Xarxa FP. </a:t>
            </a: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dirty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Desenvolupar una Xarxa de ciutats orientades a la mobilitat de persones més vulnerables.</a:t>
            </a:r>
          </a:p>
          <a:p>
            <a:pPr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defRPr/>
            </a:pPr>
            <a:endParaRPr lang="ca-ES" sz="2000" b="1" dirty="0">
              <a:solidFill>
                <a:srgbClr val="00B0F0"/>
              </a:solidFill>
              <a:latin typeface="Arial Narrow" pitchFamily="34" charset="0"/>
              <a:ea typeface="ＭＳ Ｐゴシック" charset="0"/>
              <a:cs typeface="ＭＳ Ｐゴシック" charset="0"/>
            </a:endParaRP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endParaRPr lang="ca-ES" sz="2000" b="1" dirty="0">
              <a:solidFill>
                <a:srgbClr val="FF660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endParaRPr lang="ca-ES" sz="2000" b="1" dirty="0">
              <a:solidFill>
                <a:srgbClr val="0070C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defRPr/>
            </a:pPr>
            <a:endParaRPr lang="ca-ES" sz="2000" b="1" dirty="0">
              <a:solidFill>
                <a:srgbClr val="00B0F0"/>
              </a:solidFill>
              <a:latin typeface="Arial Narrow" pitchFamily="34" charset="0"/>
              <a:ea typeface="ＭＳ Ｐゴシック" charset="0"/>
              <a:cs typeface="ＭＳ Ｐゴシック" charset="0"/>
            </a:endParaRP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endParaRPr lang="ca-ES" sz="2800" b="1" dirty="0">
              <a:solidFill>
                <a:srgbClr val="00B0F0"/>
              </a:solidFill>
              <a:latin typeface="Arial Narrow" pitchFamily="34" charset="0"/>
              <a:ea typeface="ＭＳ Ｐゴシック" charset="0"/>
              <a:cs typeface="ＭＳ Ｐゴシック" charset="0"/>
            </a:endParaRPr>
          </a:p>
          <a:p>
            <a:pPr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defRPr/>
            </a:pPr>
            <a:endParaRPr lang="ca-ES" sz="2800" b="1" dirty="0">
              <a:solidFill>
                <a:srgbClr val="FF6600"/>
              </a:solidFill>
              <a:latin typeface="Arial Narrow" pitchFamily="34" charset="0"/>
              <a:ea typeface="ＭＳ Ｐゴシック" charset="0"/>
              <a:cs typeface="ＭＳ Ｐゴシック" charset="0"/>
            </a:endParaRPr>
          </a:p>
          <a:p>
            <a:pPr marL="450779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defRPr/>
            </a:pPr>
            <a:endParaRPr lang="ca-ES" sz="2800" dirty="0">
              <a:solidFill>
                <a:schemeClr val="tx1"/>
              </a:solidFill>
              <a:latin typeface="Arial Narrow" pitchFamily="34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Imagen 1" descr="Logotipo&#10;&#10;Descripción generada automáticamente">
            <a:extLst>
              <a:ext uri="{FF2B5EF4-FFF2-40B4-BE49-F238E27FC236}">
                <a16:creationId xmlns:a16="http://schemas.microsoft.com/office/drawing/2014/main" xmlns="" id="{819A0979-5078-962B-1B1E-3F3DB408E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6566" y="5606437"/>
            <a:ext cx="3044583" cy="170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7913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3 Imagen" descr="C57A5683.jpg"/>
          <p:cNvPicPr>
            <a:picLocks noChangeAspect="1"/>
          </p:cNvPicPr>
          <p:nvPr/>
        </p:nvPicPr>
        <p:blipFill>
          <a:blip r:embed="rId2" cstate="print">
            <a:lum bright="70000" contrast="-80000"/>
          </a:blip>
          <a:srcRect/>
          <a:stretch>
            <a:fillRect/>
          </a:stretch>
        </p:blipFill>
        <p:spPr bwMode="auto">
          <a:xfrm>
            <a:off x="0" y="-26985"/>
            <a:ext cx="9144000" cy="609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ítol 1"/>
          <p:cNvSpPr txBox="1">
            <a:spLocks/>
          </p:cNvSpPr>
          <p:nvPr/>
        </p:nvSpPr>
        <p:spPr bwMode="auto">
          <a:xfrm>
            <a:off x="107508" y="-34933"/>
            <a:ext cx="8642351" cy="63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/>
          <a:lstStyle/>
          <a:p>
            <a:pPr algn="ctr"/>
            <a:r>
              <a:rPr lang="ca-ES" sz="2800" b="1" dirty="0">
                <a:solidFill>
                  <a:srgbClr val="FF6600"/>
                </a:solidFill>
                <a:cs typeface="Calibri" panose="020F0502020204030204" pitchFamily="34" charset="0"/>
              </a:rPr>
              <a:t>Eix 3: Internacionalització de l’FP</a:t>
            </a:r>
          </a:p>
        </p:txBody>
      </p:sp>
      <p:sp>
        <p:nvSpPr>
          <p:cNvPr id="3" name="Contenidor de contingut 2"/>
          <p:cNvSpPr txBox="1">
            <a:spLocks/>
          </p:cNvSpPr>
          <p:nvPr/>
        </p:nvSpPr>
        <p:spPr>
          <a:xfrm>
            <a:off x="107508" y="476672"/>
            <a:ext cx="8785225" cy="5670475"/>
          </a:xfrm>
          <a:prstGeom prst="rect">
            <a:avLst/>
          </a:prstGeom>
        </p:spPr>
        <p:txBody>
          <a:bodyPr lIns="91425" tIns="45713" rIns="91425" bIns="45713"/>
          <a:lstStyle/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endParaRPr lang="ca-ES" sz="2000" b="1" dirty="0">
              <a:solidFill>
                <a:srgbClr val="0070C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dirty="0" smtClean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Tancament del projecte </a:t>
            </a:r>
            <a:r>
              <a:rPr lang="ca-ES" sz="2000" dirty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internacional Erasmus KA2, sector vehicle </a:t>
            </a:r>
            <a:r>
              <a:rPr lang="ca-ES" sz="2000" dirty="0" smtClean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elèctric, amb </a:t>
            </a:r>
            <a:r>
              <a:rPr lang="ca-ES" sz="2000" dirty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Xarxa FP .</a:t>
            </a: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dirty="0" smtClean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Executar el projecte Erasmus KA2 </a:t>
            </a:r>
            <a:r>
              <a:rPr lang="ca-ES" sz="2000" dirty="0" err="1" smtClean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Build</a:t>
            </a:r>
            <a:r>
              <a:rPr lang="ca-ES" sz="2000" dirty="0" smtClean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ca-ES" sz="2000" dirty="0" err="1" smtClean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your</a:t>
            </a:r>
            <a:r>
              <a:rPr lang="ca-ES" sz="2000" dirty="0" smtClean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ca-ES" sz="2000" dirty="0" err="1" smtClean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VETer</a:t>
            </a:r>
            <a:r>
              <a:rPr lang="ca-ES" sz="2000" dirty="0" smtClean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ca-ES" sz="2000" dirty="0" err="1" smtClean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future</a:t>
            </a:r>
            <a:r>
              <a:rPr lang="ca-ES" sz="2000" dirty="0" smtClean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 en Construcció Sostenible (Metròpolis europeu) amb Xarxa </a:t>
            </a:r>
            <a:r>
              <a:rPr lang="ca-ES" sz="2000" dirty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FP. </a:t>
            </a: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dirty="0" smtClean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Premi Internacional del Pla de Mesures a la Innovació en FP.  </a:t>
            </a:r>
            <a:endParaRPr lang="ca-ES" sz="2000" dirty="0">
              <a:solidFill>
                <a:schemeClr val="tx1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dirty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Fer prospectiva d’altres projectes que contemplin associacions i/o consorcis</a:t>
            </a: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defRPr/>
            </a:pPr>
            <a:endParaRPr lang="ca-ES" sz="2000" b="1" dirty="0">
              <a:solidFill>
                <a:srgbClr val="0070C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defRPr/>
            </a:pPr>
            <a:endParaRPr lang="ca-ES" sz="2000" b="1" dirty="0">
              <a:solidFill>
                <a:srgbClr val="0070C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defRPr/>
            </a:pPr>
            <a:endParaRPr lang="ca-ES" sz="2000" b="1" dirty="0">
              <a:solidFill>
                <a:srgbClr val="FF000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defRPr/>
            </a:pPr>
            <a:endParaRPr lang="ca-ES" sz="2000" b="1" dirty="0">
              <a:solidFill>
                <a:srgbClr val="00B0F0"/>
              </a:solidFill>
              <a:latin typeface="Arial Narrow" pitchFamily="34" charset="0"/>
              <a:ea typeface="ＭＳ Ｐゴシック" charset="0"/>
              <a:cs typeface="ＭＳ Ｐゴシック" charset="0"/>
            </a:endParaRP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endParaRPr lang="ca-ES" sz="2000" b="1" dirty="0">
              <a:solidFill>
                <a:srgbClr val="FF660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endParaRPr lang="ca-ES" sz="2000" b="1" dirty="0">
              <a:solidFill>
                <a:srgbClr val="0070C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defRPr/>
            </a:pPr>
            <a:endParaRPr lang="ca-ES" sz="2000" b="1" dirty="0">
              <a:solidFill>
                <a:srgbClr val="00B0F0"/>
              </a:solidFill>
              <a:latin typeface="Arial Narrow" pitchFamily="34" charset="0"/>
              <a:ea typeface="ＭＳ Ｐゴシック" charset="0"/>
              <a:cs typeface="ＭＳ Ｐゴシック" charset="0"/>
            </a:endParaRP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endParaRPr lang="ca-ES" sz="2800" b="1" dirty="0">
              <a:solidFill>
                <a:srgbClr val="00B0F0"/>
              </a:solidFill>
              <a:latin typeface="Arial Narrow" pitchFamily="34" charset="0"/>
              <a:ea typeface="ＭＳ Ｐゴシック" charset="0"/>
              <a:cs typeface="ＭＳ Ｐゴシック" charset="0"/>
            </a:endParaRPr>
          </a:p>
          <a:p>
            <a:pPr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defRPr/>
            </a:pPr>
            <a:endParaRPr lang="ca-ES" sz="2800" b="1" dirty="0">
              <a:solidFill>
                <a:srgbClr val="FF6600"/>
              </a:solidFill>
              <a:latin typeface="Arial Narrow" pitchFamily="34" charset="0"/>
              <a:ea typeface="ＭＳ Ｐゴシック" charset="0"/>
              <a:cs typeface="ＭＳ Ｐゴシック" charset="0"/>
            </a:endParaRPr>
          </a:p>
          <a:p>
            <a:pPr marL="450779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defRPr/>
            </a:pPr>
            <a:endParaRPr lang="ca-ES" sz="2800" dirty="0">
              <a:solidFill>
                <a:schemeClr val="tx1"/>
              </a:solidFill>
              <a:latin typeface="Arial Narrow" pitchFamily="34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Imagen 3" descr="Logotipo&#10;&#10;Descripción generada automáticamente">
            <a:extLst>
              <a:ext uri="{FF2B5EF4-FFF2-40B4-BE49-F238E27FC236}">
                <a16:creationId xmlns:a16="http://schemas.microsoft.com/office/drawing/2014/main" xmlns="" id="{104E381B-61EA-A1BB-8F66-DA740AE6C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0016" y="5593903"/>
            <a:ext cx="3044583" cy="170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204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3 Imagen" descr="C57A5683.jpg"/>
          <p:cNvPicPr>
            <a:picLocks noChangeAspect="1"/>
          </p:cNvPicPr>
          <p:nvPr/>
        </p:nvPicPr>
        <p:blipFill>
          <a:blip r:embed="rId2" cstate="print">
            <a:lum bright="70000" contrast="-80000"/>
          </a:blip>
          <a:srcRect/>
          <a:stretch>
            <a:fillRect/>
          </a:stretch>
        </p:blipFill>
        <p:spPr bwMode="auto">
          <a:xfrm>
            <a:off x="15422" y="-6176"/>
            <a:ext cx="9144000" cy="609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ítol 1"/>
          <p:cNvSpPr txBox="1">
            <a:spLocks/>
          </p:cNvSpPr>
          <p:nvPr/>
        </p:nvSpPr>
        <p:spPr bwMode="auto">
          <a:xfrm>
            <a:off x="196851" y="135733"/>
            <a:ext cx="8642351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/>
          <a:lstStyle/>
          <a:p>
            <a:pPr algn="ctr"/>
            <a:r>
              <a:rPr lang="ca-ES" sz="2800" b="1" dirty="0">
                <a:solidFill>
                  <a:srgbClr val="FF6600"/>
                </a:solidFill>
                <a:cs typeface="Calibri" panose="020F0502020204030204" pitchFamily="34" charset="0"/>
              </a:rPr>
              <a:t>Eix 4: FP Dual com a generadora d’ocupació de qualitat </a:t>
            </a:r>
          </a:p>
        </p:txBody>
      </p:sp>
      <p:sp>
        <p:nvSpPr>
          <p:cNvPr id="3" name="Contenidor de contingut 2"/>
          <p:cNvSpPr txBox="1">
            <a:spLocks/>
          </p:cNvSpPr>
          <p:nvPr/>
        </p:nvSpPr>
        <p:spPr>
          <a:xfrm>
            <a:off x="3" y="836712"/>
            <a:ext cx="8785225" cy="5094411"/>
          </a:xfrm>
          <a:prstGeom prst="rect">
            <a:avLst/>
          </a:prstGeom>
        </p:spPr>
        <p:txBody>
          <a:bodyPr lIns="91425" tIns="45713" rIns="91425" bIns="45713"/>
          <a:lstStyle/>
          <a:p>
            <a:pPr marL="342900" indent="-342900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dirty="0" smtClean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Implementació </a:t>
            </a:r>
            <a:r>
              <a:rPr lang="ca-ES" sz="2000" dirty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del Projecte pilot: Acceleradora FP Dual al Delta del Llobregat (AMB). </a:t>
            </a:r>
          </a:p>
          <a:p>
            <a:pPr marL="342900" indent="-342900" algn="just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dirty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Disseny i implementació d’altres acceleradores (en fase d’estudi</a:t>
            </a:r>
            <a:r>
              <a:rPr lang="ca-ES" sz="2000" dirty="0" smtClean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).</a:t>
            </a:r>
            <a:endParaRPr lang="ca-ES" sz="2000" dirty="0">
              <a:solidFill>
                <a:schemeClr val="tx1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dirty="0" smtClean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Gestionar el projecte d’ </a:t>
            </a:r>
            <a:r>
              <a:rPr lang="ca-ES" sz="2000" dirty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FP Dual de l’Ajuntament de BCN</a:t>
            </a:r>
            <a:r>
              <a:rPr lang="ca-ES" sz="2000" b="1" dirty="0" smtClean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. </a:t>
            </a:r>
            <a:r>
              <a:rPr lang="ca-ES" sz="2000" dirty="0" smtClean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Seguir ampliant a les diferents “corones” de l’Ajuntament. Treballar en el “segell </a:t>
            </a:r>
            <a:r>
              <a:rPr lang="ca-ES" sz="2000" dirty="0" err="1" smtClean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d’excel.lència</a:t>
            </a:r>
            <a:r>
              <a:rPr lang="ca-ES" sz="2000" dirty="0" smtClean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 en FP Dual” per a tot el projecte.</a:t>
            </a: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dirty="0" smtClean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Col·laborar amb l’Oficina </a:t>
            </a:r>
            <a:r>
              <a:rPr lang="ca-ES" sz="2000" dirty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FP i Empresa (Barcelona Activa i </a:t>
            </a:r>
            <a:r>
              <a:rPr lang="ca-ES" sz="2000" dirty="0" smtClean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CEB).</a:t>
            </a: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dirty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Seguir potenciant l’FP Dual als municipis de l’AMB/RMB</a:t>
            </a:r>
            <a:r>
              <a:rPr lang="ca-ES" sz="2000" dirty="0" smtClean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. Liderar la taula de municipis x l’FP Dual.</a:t>
            </a:r>
            <a:endParaRPr lang="ca-ES" sz="2000" dirty="0">
              <a:solidFill>
                <a:schemeClr val="tx1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marL="342900" indent="-342900" algn="just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dirty="0" smtClean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Liderar el grup de treball: incrementar </a:t>
            </a:r>
            <a:r>
              <a:rPr lang="ca-ES" sz="2000" dirty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la participació de les empreses públiques i de les organitzacions sense ànim de lucre </a:t>
            </a:r>
            <a:r>
              <a:rPr lang="ca-ES" sz="2000" dirty="0" smtClean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com a </a:t>
            </a:r>
            <a:r>
              <a:rPr lang="ca-ES" sz="2000" dirty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empreses </a:t>
            </a:r>
            <a:r>
              <a:rPr lang="ca-ES" sz="2000" dirty="0" smtClean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formadores (junt amb Fundació </a:t>
            </a:r>
            <a:r>
              <a:rPr lang="ca-ES" sz="2000" dirty="0" err="1" smtClean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Bertelsmann</a:t>
            </a:r>
            <a:r>
              <a:rPr lang="ca-ES" sz="2000" dirty="0" smtClean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)</a:t>
            </a:r>
            <a:endParaRPr lang="ca-ES" sz="2000" dirty="0">
              <a:solidFill>
                <a:schemeClr val="tx1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marL="342900" indent="-342900" algn="just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endParaRPr lang="ca-ES" sz="2000" dirty="0">
              <a:solidFill>
                <a:schemeClr val="tx1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marL="342900" indent="-342900" algn="just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endParaRPr lang="ca-ES" sz="2000" b="1" dirty="0">
              <a:solidFill>
                <a:srgbClr val="0070C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endParaRPr lang="ca-ES" sz="2000" b="1" dirty="0">
              <a:solidFill>
                <a:srgbClr val="0070C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endParaRPr lang="ca-ES" sz="2000" b="1" dirty="0">
              <a:solidFill>
                <a:srgbClr val="FF660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endParaRPr lang="ca-ES" sz="2000" b="1" dirty="0">
              <a:solidFill>
                <a:srgbClr val="0070C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marL="450779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defRPr/>
            </a:pPr>
            <a:endParaRPr lang="ca-ES" sz="2800" dirty="0">
              <a:solidFill>
                <a:schemeClr val="tx1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5080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dad">
  <a:themeElements>
    <a:clrScheme name="Equida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dad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10065</TotalTime>
  <Words>1184</Words>
  <Application>Microsoft Office PowerPoint</Application>
  <PresentationFormat>Presentación en pantalla (4:3)</PresentationFormat>
  <Paragraphs>148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Equidad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iserra</dc:creator>
  <cp:lastModifiedBy>Neus Pons Pena</cp:lastModifiedBy>
  <cp:revision>875</cp:revision>
  <cp:lastPrinted>2024-12-18T09:46:48Z</cp:lastPrinted>
  <dcterms:created xsi:type="dcterms:W3CDTF">2010-01-21T21:17:37Z</dcterms:created>
  <dcterms:modified xsi:type="dcterms:W3CDTF">2026-04-26T17:13:31Z</dcterms:modified>
</cp:coreProperties>
</file>