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16"/>
  </p:notesMasterIdLst>
  <p:handoutMasterIdLst>
    <p:handoutMasterId r:id="rId17"/>
  </p:handoutMasterIdLst>
  <p:sldIdLst>
    <p:sldId id="315" r:id="rId2"/>
    <p:sldId id="320" r:id="rId3"/>
    <p:sldId id="368" r:id="rId4"/>
    <p:sldId id="369" r:id="rId5"/>
    <p:sldId id="370" r:id="rId6"/>
    <p:sldId id="333" r:id="rId7"/>
    <p:sldId id="371" r:id="rId8"/>
    <p:sldId id="354" r:id="rId9"/>
    <p:sldId id="364" r:id="rId10"/>
    <p:sldId id="366" r:id="rId11"/>
    <p:sldId id="325" r:id="rId12"/>
    <p:sldId id="355" r:id="rId13"/>
    <p:sldId id="339" r:id="rId14"/>
    <p:sldId id="331" r:id="rId15"/>
  </p:sldIdLst>
  <p:sldSz cx="9144000" cy="6858000" type="screen4x3"/>
  <p:notesSz cx="6808788" cy="9939338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FFFFFF"/>
        </a:solidFill>
        <a:latin typeface="Calibri" pitchFamily="34" charset="0"/>
        <a:ea typeface="ＭＳ Ｐゴシック" pitchFamily="34" charset="-128"/>
        <a:cs typeface="+mn-cs"/>
      </a:defRPr>
    </a:lvl1pPr>
    <a:lvl2pPr marL="457128" algn="l" rtl="0" eaLnBrk="0" fontAlgn="base" hangingPunct="0">
      <a:spcBef>
        <a:spcPct val="0"/>
      </a:spcBef>
      <a:spcAft>
        <a:spcPct val="0"/>
      </a:spcAft>
      <a:defRPr sz="1400" kern="1200">
        <a:solidFill>
          <a:srgbClr val="FFFFFF"/>
        </a:solidFill>
        <a:latin typeface="Calibri" pitchFamily="34" charset="0"/>
        <a:ea typeface="ＭＳ Ｐゴシック" pitchFamily="34" charset="-128"/>
        <a:cs typeface="+mn-cs"/>
      </a:defRPr>
    </a:lvl2pPr>
    <a:lvl3pPr marL="914255" algn="l" rtl="0" eaLnBrk="0" fontAlgn="base" hangingPunct="0">
      <a:spcBef>
        <a:spcPct val="0"/>
      </a:spcBef>
      <a:spcAft>
        <a:spcPct val="0"/>
      </a:spcAft>
      <a:defRPr sz="1400" kern="1200">
        <a:solidFill>
          <a:srgbClr val="FFFFFF"/>
        </a:solidFill>
        <a:latin typeface="Calibri" pitchFamily="34" charset="0"/>
        <a:ea typeface="ＭＳ Ｐゴシック" pitchFamily="34" charset="-128"/>
        <a:cs typeface="+mn-cs"/>
      </a:defRPr>
    </a:lvl3pPr>
    <a:lvl4pPr marL="1371383" algn="l" rtl="0" eaLnBrk="0" fontAlgn="base" hangingPunct="0">
      <a:spcBef>
        <a:spcPct val="0"/>
      </a:spcBef>
      <a:spcAft>
        <a:spcPct val="0"/>
      </a:spcAft>
      <a:defRPr sz="1400" kern="1200">
        <a:solidFill>
          <a:srgbClr val="FFFFFF"/>
        </a:solidFill>
        <a:latin typeface="Calibri" pitchFamily="34" charset="0"/>
        <a:ea typeface="ＭＳ Ｐゴシック" pitchFamily="34" charset="-128"/>
        <a:cs typeface="+mn-cs"/>
      </a:defRPr>
    </a:lvl4pPr>
    <a:lvl5pPr marL="1828511" algn="l" rtl="0" eaLnBrk="0" fontAlgn="base" hangingPunct="0">
      <a:spcBef>
        <a:spcPct val="0"/>
      </a:spcBef>
      <a:spcAft>
        <a:spcPct val="0"/>
      </a:spcAft>
      <a:defRPr sz="1400" kern="1200">
        <a:solidFill>
          <a:srgbClr val="FFFFFF"/>
        </a:solidFill>
        <a:latin typeface="Calibri" pitchFamily="34" charset="0"/>
        <a:ea typeface="ＭＳ Ｐゴシック" pitchFamily="34" charset="-128"/>
        <a:cs typeface="+mn-cs"/>
      </a:defRPr>
    </a:lvl5pPr>
    <a:lvl6pPr marL="2285638" algn="l" defTabSz="914255" rtl="0" eaLnBrk="1" latinLnBrk="0" hangingPunct="1">
      <a:defRPr sz="1400" kern="1200">
        <a:solidFill>
          <a:srgbClr val="FFFFFF"/>
        </a:solidFill>
        <a:latin typeface="Calibri" pitchFamily="34" charset="0"/>
        <a:ea typeface="ＭＳ Ｐゴシック" pitchFamily="34" charset="-128"/>
        <a:cs typeface="+mn-cs"/>
      </a:defRPr>
    </a:lvl6pPr>
    <a:lvl7pPr marL="2742766" algn="l" defTabSz="914255" rtl="0" eaLnBrk="1" latinLnBrk="0" hangingPunct="1">
      <a:defRPr sz="1400" kern="1200">
        <a:solidFill>
          <a:srgbClr val="FFFFFF"/>
        </a:solidFill>
        <a:latin typeface="Calibri" pitchFamily="34" charset="0"/>
        <a:ea typeface="ＭＳ Ｐゴシック" pitchFamily="34" charset="-128"/>
        <a:cs typeface="+mn-cs"/>
      </a:defRPr>
    </a:lvl7pPr>
    <a:lvl8pPr marL="3199893" algn="l" defTabSz="914255" rtl="0" eaLnBrk="1" latinLnBrk="0" hangingPunct="1">
      <a:defRPr sz="1400" kern="1200">
        <a:solidFill>
          <a:srgbClr val="FFFFFF"/>
        </a:solidFill>
        <a:latin typeface="Calibri" pitchFamily="34" charset="0"/>
        <a:ea typeface="ＭＳ Ｐゴシック" pitchFamily="34" charset="-128"/>
        <a:cs typeface="+mn-cs"/>
      </a:defRPr>
    </a:lvl8pPr>
    <a:lvl9pPr marL="3657021" algn="l" defTabSz="914255" rtl="0" eaLnBrk="1" latinLnBrk="0" hangingPunct="1">
      <a:defRPr sz="1400" kern="1200">
        <a:solidFill>
          <a:srgbClr val="FFFFFF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6" userDrawn="1">
          <p15:clr>
            <a:srgbClr val="A4A3A4"/>
          </p15:clr>
        </p15:guide>
        <p15:guide id="2" pos="2166" userDrawn="1">
          <p15:clr>
            <a:srgbClr val="A4A3A4"/>
          </p15:clr>
        </p15:guide>
        <p15:guide id="3" orient="horz" pos="3128">
          <p15:clr>
            <a:srgbClr val="A4A3A4"/>
          </p15:clr>
        </p15:guide>
        <p15:guide id="4" pos="2141">
          <p15:clr>
            <a:srgbClr val="A4A3A4"/>
          </p15:clr>
        </p15:guide>
        <p15:guide id="5" orient="horz" pos="2939">
          <p15:clr>
            <a:srgbClr val="A4A3A4"/>
          </p15:clr>
        </p15:guide>
        <p15:guide id="6" orient="horz" pos="3132">
          <p15:clr>
            <a:srgbClr val="A4A3A4"/>
          </p15:clr>
        </p15:guide>
        <p15:guide id="7" pos="2170">
          <p15:clr>
            <a:srgbClr val="A4A3A4"/>
          </p15:clr>
        </p15:guide>
        <p15:guide id="8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3366CC"/>
    <a:srgbClr val="FF6600"/>
    <a:srgbClr val="0000CC"/>
    <a:srgbClr val="BBF0F9"/>
    <a:srgbClr val="005EA4"/>
    <a:srgbClr val="005DA2"/>
    <a:srgbClr val="CEE5E2"/>
    <a:srgbClr val="27C336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43" autoAdjust="0"/>
    <p:restoredTop sz="92492" autoAdjust="0"/>
  </p:normalViewPr>
  <p:slideViewPr>
    <p:cSldViewPr>
      <p:cViewPr>
        <p:scale>
          <a:sx n="105" d="100"/>
          <a:sy n="105" d="100"/>
        </p:scale>
        <p:origin x="-749" y="230"/>
      </p:cViewPr>
      <p:guideLst>
        <p:guide orient="horz" pos="2160"/>
        <p:guide pos="288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102"/>
      </p:cViewPr>
      <p:guideLst>
        <p:guide orient="horz" pos="2936"/>
        <p:guide orient="horz" pos="3128"/>
        <p:guide orient="horz" pos="2939"/>
        <p:guide orient="horz" pos="3132"/>
        <p:guide pos="2166"/>
        <p:guide pos="2141"/>
        <p:guide pos="2170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51217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15" tIns="45457" rIns="90915" bIns="45457" numCol="1" anchor="t" anchorCtr="0" compatLnSpc="1">
            <a:prstTxWarp prst="textNoShape">
              <a:avLst/>
            </a:prstTxWarp>
          </a:bodyPr>
          <a:lstStyle>
            <a:lvl1pPr defTabSz="909744" eaLnBrk="1" hangingPunct="1">
              <a:defRPr sz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983" y="1"/>
            <a:ext cx="2951217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15" tIns="45457" rIns="90915" bIns="45457" numCol="1" anchor="t" anchorCtr="0" compatLnSpc="1">
            <a:prstTxWarp prst="textNoShape">
              <a:avLst/>
            </a:prstTxWarp>
          </a:bodyPr>
          <a:lstStyle>
            <a:lvl1pPr algn="r" defTabSz="909744" eaLnBrk="1" hangingPunct="1">
              <a:defRPr sz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39178"/>
            <a:ext cx="2951217" cy="49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15" tIns="45457" rIns="90915" bIns="45457" numCol="1" anchor="b" anchorCtr="0" compatLnSpc="1">
            <a:prstTxWarp prst="textNoShape">
              <a:avLst/>
            </a:prstTxWarp>
          </a:bodyPr>
          <a:lstStyle>
            <a:lvl1pPr defTabSz="909744" eaLnBrk="1" hangingPunct="1">
              <a:defRPr sz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983" y="9439178"/>
            <a:ext cx="2951217" cy="49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15" tIns="45457" rIns="90915" bIns="45457" numCol="1" anchor="b" anchorCtr="0" compatLnSpc="1">
            <a:prstTxWarp prst="textNoShape">
              <a:avLst/>
            </a:prstTxWarp>
          </a:bodyPr>
          <a:lstStyle>
            <a:lvl1pPr algn="r" defTabSz="909685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0C2CA1F9-2F0B-4291-B830-F1FCACE0377C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2096106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51217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15" tIns="45457" rIns="90915" bIns="45457" numCol="1" anchor="t" anchorCtr="0" compatLnSpc="1">
            <a:prstTxWarp prst="textNoShape">
              <a:avLst/>
            </a:prstTxWarp>
          </a:bodyPr>
          <a:lstStyle>
            <a:lvl1pPr defTabSz="909744" eaLnBrk="1" hangingPunct="1">
              <a:defRPr sz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983" y="1"/>
            <a:ext cx="2951217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15" tIns="45457" rIns="90915" bIns="45457" numCol="1" anchor="t" anchorCtr="0" compatLnSpc="1">
            <a:prstTxWarp prst="textNoShape">
              <a:avLst/>
            </a:prstTxWarp>
          </a:bodyPr>
          <a:lstStyle>
            <a:lvl1pPr algn="r" defTabSz="909744" eaLnBrk="1" hangingPunct="1">
              <a:defRPr sz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7713"/>
            <a:ext cx="496411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0389"/>
            <a:ext cx="5447666" cy="447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15" tIns="45457" rIns="90915" bIns="45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9178"/>
            <a:ext cx="2951217" cy="49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15" tIns="45457" rIns="90915" bIns="45457" numCol="1" anchor="b" anchorCtr="0" compatLnSpc="1">
            <a:prstTxWarp prst="textNoShape">
              <a:avLst/>
            </a:prstTxWarp>
          </a:bodyPr>
          <a:lstStyle>
            <a:lvl1pPr defTabSz="909744" eaLnBrk="1" hangingPunct="1">
              <a:defRPr sz="1200">
                <a:solidFill>
                  <a:schemeClr val="tx1"/>
                </a:solidFill>
                <a:latin typeface="Arial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983" y="9439178"/>
            <a:ext cx="2951217" cy="49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15" tIns="45457" rIns="90915" bIns="45457" numCol="1" anchor="b" anchorCtr="0" compatLnSpc="1">
            <a:prstTxWarp prst="textNoShape">
              <a:avLst/>
            </a:prstTxWarp>
          </a:bodyPr>
          <a:lstStyle>
            <a:lvl1pPr algn="r" defTabSz="909685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EC164598-2A0B-4143-99A0-F50B0F4EBF82}" type="slidenum">
              <a:rPr lang="es-ES" altLang="ca-ES"/>
              <a:pPr>
                <a:defRPr/>
              </a:pPr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5843545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9" charset="-128"/>
        <a:cs typeface="ＭＳ Ｐゴシック" pitchFamily="-109" charset="-128"/>
      </a:defRPr>
    </a:lvl1pPr>
    <a:lvl2pPr marL="45712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2pPr>
    <a:lvl3pPr marL="91425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3pPr>
    <a:lvl4pPr marL="137138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4pPr>
    <a:lvl5pPr marL="182851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5pPr>
    <a:lvl6pPr marL="2285638" algn="l" defTabSz="9142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66" algn="l" defTabSz="9142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93" algn="l" defTabSz="9142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21" algn="l" defTabSz="9142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94F7D270-ACC6-4453-9233-958A72AE0D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396" y="6083640"/>
            <a:ext cx="708932" cy="65532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E2102842-9A46-41AA-AEE9-58064E8906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605" y="6113580"/>
            <a:ext cx="1826879" cy="60743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7A277BF5-891F-4A6E-922D-C8B7FF809CA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6" y="6093297"/>
            <a:ext cx="3105161" cy="77629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</p:sldLayoutIdLst>
  <p:transition spd="med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128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255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383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511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07" indent="-273007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1pPr>
      <a:lvl2pPr marL="547601" indent="-228564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Calibri" pitchFamily="34" charset="0"/>
          <a:ea typeface="ＭＳ Ｐゴシック" charset="0"/>
          <a:cs typeface="+mn-cs"/>
        </a:defRPr>
      </a:lvl2pPr>
      <a:lvl3pPr marL="822195" indent="-228564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Calibri" pitchFamily="34" charset="0"/>
          <a:ea typeface="ＭＳ Ｐゴシック" charset="0"/>
          <a:cs typeface="+mn-cs"/>
        </a:defRPr>
      </a:lvl3pPr>
      <a:lvl4pPr marL="1096789" indent="-228564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Calibri" pitchFamily="34" charset="0"/>
          <a:ea typeface="ＭＳ Ｐゴシック" charset="0"/>
          <a:cs typeface="+mn-cs"/>
        </a:defRPr>
      </a:lvl4pPr>
      <a:lvl5pPr marL="1371383" indent="-228564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Calibri" pitchFamily="34" charset="0"/>
          <a:ea typeface="ＭＳ Ｐゴシック" charset="0"/>
          <a:cs typeface="+mn-cs"/>
        </a:defRPr>
      </a:lvl5pPr>
      <a:lvl6pPr marL="1645660" indent="-228564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19936" indent="-228564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213" indent="-228564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490" indent="-228564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3 Imagen" descr="DSCF5024.jpg"/>
          <p:cNvPicPr>
            <a:picLocks noChangeAspect="1"/>
          </p:cNvPicPr>
          <p:nvPr/>
        </p:nvPicPr>
        <p:blipFill>
          <a:blip r:embed="rId2" cstate="print">
            <a:lum bright="70000" contrast="-80000"/>
          </a:blip>
          <a:srcRect/>
          <a:stretch>
            <a:fillRect/>
          </a:stretch>
        </p:blipFill>
        <p:spPr bwMode="auto">
          <a:xfrm>
            <a:off x="0" y="-26985"/>
            <a:ext cx="9144000" cy="609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ítol 1"/>
          <p:cNvSpPr txBox="1">
            <a:spLocks/>
          </p:cNvSpPr>
          <p:nvPr/>
        </p:nvSpPr>
        <p:spPr bwMode="auto">
          <a:xfrm>
            <a:off x="274839" y="584821"/>
            <a:ext cx="864235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/>
          <a:lstStyle/>
          <a:p>
            <a:pPr algn="ctr"/>
            <a:endParaRPr lang="ca-ES" sz="3600" b="1" dirty="0">
              <a:solidFill>
                <a:srgbClr val="FF6600"/>
              </a:solidFill>
              <a:latin typeface="Arial Narrow" pitchFamily="34" charset="0"/>
            </a:endParaRPr>
          </a:p>
          <a:p>
            <a:pPr algn="ctr"/>
            <a:endParaRPr lang="ca-ES" sz="3600" b="1" dirty="0">
              <a:solidFill>
                <a:srgbClr val="FF6600"/>
              </a:solidFill>
              <a:latin typeface="Arial Narrow" pitchFamily="34" charset="0"/>
            </a:endParaRPr>
          </a:p>
          <a:p>
            <a:pPr algn="ctr"/>
            <a:r>
              <a:rPr lang="ca-ES" sz="3600" b="1" dirty="0">
                <a:solidFill>
                  <a:srgbClr val="FF6600"/>
                </a:solidFill>
                <a:cs typeface="Calibri" panose="020F0502020204030204" pitchFamily="34" charset="0"/>
              </a:rPr>
              <a:t>Reunió del Patronat de la Fundació BCN Formació Professional</a:t>
            </a:r>
          </a:p>
          <a:p>
            <a:pPr algn="ctr"/>
            <a:endParaRPr lang="ca-ES" sz="3600" b="1" dirty="0">
              <a:solidFill>
                <a:srgbClr val="FF6600"/>
              </a:solidFill>
              <a:cs typeface="Calibri" panose="020F0502020204030204" pitchFamily="34" charset="0"/>
            </a:endParaRPr>
          </a:p>
          <a:p>
            <a:pPr algn="ctr"/>
            <a:r>
              <a:rPr lang="ca-ES" sz="2400" b="1" dirty="0">
                <a:solidFill>
                  <a:srgbClr val="FF6600"/>
                </a:solidFill>
                <a:cs typeface="Calibri" panose="020F0502020204030204" pitchFamily="34" charset="0"/>
              </a:rPr>
              <a:t>18-XII-2024</a:t>
            </a:r>
          </a:p>
          <a:p>
            <a:pPr algn="ctr"/>
            <a:endParaRPr lang="ca-ES" sz="2800" b="1" dirty="0">
              <a:solidFill>
                <a:srgbClr val="FF6600"/>
              </a:solidFill>
              <a:latin typeface="Arial Narrow" pitchFamily="34" charset="0"/>
            </a:endParaRPr>
          </a:p>
          <a:p>
            <a:pPr algn="ctr"/>
            <a:endParaRPr lang="ca-ES" sz="2800" b="1" dirty="0">
              <a:solidFill>
                <a:srgbClr val="FF6600"/>
              </a:solidFill>
              <a:latin typeface="Arial Narrow" pitchFamily="34" charset="0"/>
            </a:endParaRPr>
          </a:p>
          <a:p>
            <a:pPr algn="ctr"/>
            <a:endParaRPr lang="ca-ES" sz="3600" b="1" dirty="0">
              <a:solidFill>
                <a:srgbClr val="FF6600"/>
              </a:solidFill>
              <a:latin typeface="Arial Narrow" pitchFamily="34" charset="0"/>
            </a:endParaRPr>
          </a:p>
        </p:txBody>
      </p:sp>
      <p:sp>
        <p:nvSpPr>
          <p:cNvPr id="3" name="Contenidor de contingut 2"/>
          <p:cNvSpPr txBox="1">
            <a:spLocks/>
          </p:cNvSpPr>
          <p:nvPr/>
        </p:nvSpPr>
        <p:spPr>
          <a:xfrm>
            <a:off x="250826" y="2133603"/>
            <a:ext cx="8713788" cy="3959225"/>
          </a:xfrm>
          <a:prstGeom prst="rect">
            <a:avLst/>
          </a:prstGeom>
        </p:spPr>
        <p:txBody>
          <a:bodyPr lIns="91425" tIns="45713" rIns="91425" bIns="45713"/>
          <a:lstStyle/>
          <a:p>
            <a:pPr marL="177772" indent="-177772" algn="just" eaLnBrk="1" hangingPunct="1">
              <a:spcAft>
                <a:spcPts val="1199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ca-ES" sz="2000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32088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3 Imagen" descr="C57A5683.jpg"/>
          <p:cNvPicPr>
            <a:picLocks noChangeAspect="1"/>
          </p:cNvPicPr>
          <p:nvPr/>
        </p:nvPicPr>
        <p:blipFill>
          <a:blip r:embed="rId2" cstate="print">
            <a:lum bright="70000" contrast="-80000"/>
          </a:blip>
          <a:srcRect/>
          <a:stretch>
            <a:fillRect/>
          </a:stretch>
        </p:blipFill>
        <p:spPr bwMode="auto">
          <a:xfrm>
            <a:off x="0" y="-26985"/>
            <a:ext cx="9144000" cy="609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ítol 1"/>
          <p:cNvSpPr txBox="1">
            <a:spLocks/>
          </p:cNvSpPr>
          <p:nvPr/>
        </p:nvSpPr>
        <p:spPr bwMode="auto">
          <a:xfrm>
            <a:off x="107508" y="-34933"/>
            <a:ext cx="8642351" cy="63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/>
          <a:lstStyle/>
          <a:p>
            <a:pPr algn="ctr"/>
            <a:r>
              <a:rPr lang="ca-ES" sz="2800" b="1" dirty="0">
                <a:solidFill>
                  <a:srgbClr val="FF6600"/>
                </a:solidFill>
                <a:cs typeface="Calibri" panose="020F0502020204030204" pitchFamily="34" charset="0"/>
              </a:rPr>
              <a:t>Eix 3: Internacionalització de l’FP</a:t>
            </a:r>
          </a:p>
        </p:txBody>
      </p:sp>
      <p:sp>
        <p:nvSpPr>
          <p:cNvPr id="3" name="Contenidor de contingut 2"/>
          <p:cNvSpPr txBox="1">
            <a:spLocks/>
          </p:cNvSpPr>
          <p:nvPr/>
        </p:nvSpPr>
        <p:spPr>
          <a:xfrm>
            <a:off x="107508" y="476672"/>
            <a:ext cx="8785225" cy="5670475"/>
          </a:xfrm>
          <a:prstGeom prst="rect">
            <a:avLst/>
          </a:prstGeom>
        </p:spPr>
        <p:txBody>
          <a:bodyPr lIns="91425" tIns="45713" rIns="91425" bIns="45713"/>
          <a:lstStyle/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Executar el projecte internacional Erasmus KA2, sector vehicle elèctric </a:t>
            </a:r>
            <a:r>
              <a:rPr lang="ca-ES" sz="2000" b="1" dirty="0">
                <a:solidFill>
                  <a:srgbClr val="FF6600"/>
                </a:solidFill>
                <a:ea typeface="ＭＳ Ｐゴシック" charset="0"/>
                <a:cs typeface="Calibri" panose="020F0502020204030204" pitchFamily="34" charset="0"/>
              </a:rPr>
              <a:t>Conjunt eix 1 i Xarxa FP .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Preparar la convocatòria Erasmus KA2 Metròpolis europeu en Construcció Sostenible. </a:t>
            </a:r>
            <a:r>
              <a:rPr lang="ca-ES" sz="2000" b="1" dirty="0">
                <a:solidFill>
                  <a:srgbClr val="FF6600"/>
                </a:solidFill>
                <a:ea typeface="ＭＳ Ｐゴシック" charset="0"/>
                <a:cs typeface="Calibri" panose="020F0502020204030204" pitchFamily="34" charset="0"/>
              </a:rPr>
              <a:t>Conjunt eix 2 i Xarxa FP. </a:t>
            </a:r>
            <a:endParaRPr lang="ca-ES" sz="2000" b="1" dirty="0">
              <a:solidFill>
                <a:srgbClr val="0000CC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Seguir impulsant projectes internacionals d’Innovació. </a:t>
            </a:r>
            <a:r>
              <a:rPr lang="ca-ES" sz="2000" b="1" dirty="0">
                <a:solidFill>
                  <a:srgbClr val="FF6600"/>
                </a:solidFill>
                <a:ea typeface="ＭＳ Ｐゴシック" charset="0"/>
                <a:cs typeface="Calibri" panose="020F0502020204030204" pitchFamily="34" charset="0"/>
              </a:rPr>
              <a:t>Conjunt eix 2. 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Fer prospectiva d’altres projectes que contemplin associacions i/o consorcis.</a:t>
            </a:r>
          </a:p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000" b="1" dirty="0">
              <a:solidFill>
                <a:srgbClr val="FF000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000" b="1" dirty="0">
              <a:solidFill>
                <a:srgbClr val="00B0F0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>
              <a:solidFill>
                <a:srgbClr val="FF660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000" b="1" dirty="0">
              <a:solidFill>
                <a:srgbClr val="00B0F0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800" b="1" dirty="0">
              <a:solidFill>
                <a:srgbClr val="00B0F0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800" b="1" dirty="0">
              <a:solidFill>
                <a:srgbClr val="FF6600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  <a:p>
            <a:pPr marL="450779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800" dirty="0">
              <a:solidFill>
                <a:schemeClr val="tx1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xmlns="" id="{104E381B-61EA-A1BB-8F66-DA740AE6C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016" y="5593903"/>
            <a:ext cx="3044583" cy="170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7941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3 Imagen" descr="C57A5683.jpg"/>
          <p:cNvPicPr>
            <a:picLocks noChangeAspect="1"/>
          </p:cNvPicPr>
          <p:nvPr/>
        </p:nvPicPr>
        <p:blipFill>
          <a:blip r:embed="rId2" cstate="print">
            <a:lum bright="70000" contrast="-80000"/>
          </a:blip>
          <a:srcRect/>
          <a:stretch>
            <a:fillRect/>
          </a:stretch>
        </p:blipFill>
        <p:spPr bwMode="auto">
          <a:xfrm>
            <a:off x="25516" y="-99392"/>
            <a:ext cx="9144000" cy="609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ítol 1"/>
          <p:cNvSpPr txBox="1">
            <a:spLocks/>
          </p:cNvSpPr>
          <p:nvPr/>
        </p:nvSpPr>
        <p:spPr bwMode="auto">
          <a:xfrm>
            <a:off x="196851" y="135733"/>
            <a:ext cx="8642351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/>
          <a:lstStyle/>
          <a:p>
            <a:pPr algn="ctr"/>
            <a:r>
              <a:rPr lang="ca-ES" sz="2800" b="1" dirty="0">
                <a:solidFill>
                  <a:srgbClr val="FF6600"/>
                </a:solidFill>
                <a:cs typeface="Calibri" panose="020F0502020204030204" pitchFamily="34" charset="0"/>
              </a:rPr>
              <a:t>Eix 4: FP Dual com a generadora d’ocupació de qualitat </a:t>
            </a:r>
          </a:p>
        </p:txBody>
      </p:sp>
      <p:sp>
        <p:nvSpPr>
          <p:cNvPr id="3" name="Contenidor de contingut 2"/>
          <p:cNvSpPr txBox="1">
            <a:spLocks/>
          </p:cNvSpPr>
          <p:nvPr/>
        </p:nvSpPr>
        <p:spPr>
          <a:xfrm>
            <a:off x="3" y="836712"/>
            <a:ext cx="8785225" cy="5094411"/>
          </a:xfrm>
          <a:prstGeom prst="rect">
            <a:avLst/>
          </a:prstGeom>
        </p:spPr>
        <p:txBody>
          <a:bodyPr lIns="91425" tIns="45713" rIns="91425" bIns="45713"/>
          <a:lstStyle/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Gestionar l’ FP Dual de l’Ajuntament de BCN.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Establir processos d’avaluació i millora que siguin d’impacte a l’FP Dual del sistema públic.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Seguir ampliant l’FP Dual a les diferents “corones” de l’Ajuntament de BCN.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Completar manual d’acollida i seguiment dels becaris/es de l’Ajuntament de Barcelona.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Seguir potenciant l’FP Dual als municipis de l’AMB/RMB.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Seguiment de la guia d’implementació d’FP Dual als ajuntaments de l’AMB.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Desenvolupar “Acceleradores” de formació dual. </a:t>
            </a:r>
            <a:r>
              <a:rPr lang="ca-ES" sz="2000" b="1" dirty="0">
                <a:solidFill>
                  <a:srgbClr val="FF6600"/>
                </a:solidFill>
                <a:ea typeface="ＭＳ Ｐゴシック" charset="0"/>
                <a:cs typeface="Calibri" panose="020F0502020204030204" pitchFamily="34" charset="0"/>
              </a:rPr>
              <a:t>Conjunt eix 1.</a:t>
            </a: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>
              <a:solidFill>
                <a:srgbClr val="FF660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0779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800" dirty="0">
              <a:solidFill>
                <a:schemeClr val="tx1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50802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3 Imagen" descr="C57A5683.jpg"/>
          <p:cNvPicPr>
            <a:picLocks noChangeAspect="1"/>
          </p:cNvPicPr>
          <p:nvPr/>
        </p:nvPicPr>
        <p:blipFill>
          <a:blip r:embed="rId2" cstate="print">
            <a:lum bright="70000" contrast="-80000"/>
          </a:blip>
          <a:srcRect/>
          <a:stretch>
            <a:fillRect/>
          </a:stretch>
        </p:blipFill>
        <p:spPr bwMode="auto">
          <a:xfrm>
            <a:off x="25516" y="-99392"/>
            <a:ext cx="9144000" cy="609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ítol 1"/>
          <p:cNvSpPr txBox="1">
            <a:spLocks/>
          </p:cNvSpPr>
          <p:nvPr/>
        </p:nvSpPr>
        <p:spPr bwMode="auto">
          <a:xfrm>
            <a:off x="196851" y="135733"/>
            <a:ext cx="8642351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/>
          <a:lstStyle/>
          <a:p>
            <a:pPr algn="ctr"/>
            <a:r>
              <a:rPr lang="ca-ES" sz="2800" b="1" dirty="0">
                <a:solidFill>
                  <a:srgbClr val="FF6600"/>
                </a:solidFill>
                <a:cs typeface="Calibri" panose="020F0502020204030204" pitchFamily="34" charset="0"/>
              </a:rPr>
              <a:t>Eix 4: FP Dual com a generadora d’ocupació de qualitat </a:t>
            </a:r>
          </a:p>
        </p:txBody>
      </p:sp>
      <p:sp>
        <p:nvSpPr>
          <p:cNvPr id="3" name="Contenidor de contingut 2"/>
          <p:cNvSpPr txBox="1">
            <a:spLocks/>
          </p:cNvSpPr>
          <p:nvPr/>
        </p:nvSpPr>
        <p:spPr>
          <a:xfrm>
            <a:off x="3" y="836712"/>
            <a:ext cx="8785225" cy="5094411"/>
          </a:xfrm>
          <a:prstGeom prst="rect">
            <a:avLst/>
          </a:prstGeom>
        </p:spPr>
        <p:txBody>
          <a:bodyPr lIns="91425" tIns="45713" rIns="91425" bIns="45713"/>
          <a:lstStyle/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Treballar l’FP dual a les taules que es deriven de l’Acord Barcelona per a l’Ocupació de Qualitat (taula de formació).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Crear/liderar grup de treball sobre FP dual a l’administració local i </a:t>
            </a:r>
            <a:r>
              <a:rPr lang="ca-ES" sz="2000" b="1" dirty="0" err="1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supra</a:t>
            </a: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 local (estatal), continuïtat treball de la Xarxa de Ciutats Educadores.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Fer seguiment (i propostes) de l’impacte de la llei d’FP en l’FP dual al sector públic (treball conjunt Universitat per tema jurídic/contractes).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 err="1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Col.laborar</a:t>
            </a: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 en les activitats de transferència de coneixement cap a la formació dual universitària.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Estructurar, junt amb RRHH de l’Ajuntament de BCN un pilot combinat d’FP i Universitat a l’Ajuntament des de la mateixa “acceleradora” ; resoldre la part jurídica (contractes)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>
              <a:solidFill>
                <a:srgbClr val="FF660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0779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800" dirty="0">
              <a:solidFill>
                <a:schemeClr val="tx1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117767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3 Imagen" descr="C57A5683.jpg"/>
          <p:cNvPicPr>
            <a:picLocks noChangeAspect="1"/>
          </p:cNvPicPr>
          <p:nvPr/>
        </p:nvPicPr>
        <p:blipFill>
          <a:blip r:embed="rId2" cstate="print">
            <a:lum bright="70000" contrast="-80000"/>
          </a:blip>
          <a:srcRect/>
          <a:stretch>
            <a:fillRect/>
          </a:stretch>
        </p:blipFill>
        <p:spPr bwMode="auto">
          <a:xfrm>
            <a:off x="0" y="3"/>
            <a:ext cx="9144000" cy="609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ítol 1"/>
          <p:cNvSpPr txBox="1">
            <a:spLocks/>
          </p:cNvSpPr>
          <p:nvPr/>
        </p:nvSpPr>
        <p:spPr bwMode="auto">
          <a:xfrm>
            <a:off x="250827" y="135733"/>
            <a:ext cx="8642351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/>
          <a:lstStyle/>
          <a:p>
            <a:pPr algn="ctr"/>
            <a:r>
              <a:rPr lang="ca-ES" sz="2800" b="1" dirty="0">
                <a:solidFill>
                  <a:srgbClr val="FF6600"/>
                </a:solidFill>
                <a:cs typeface="Calibri" panose="020F0502020204030204" pitchFamily="34" charset="0"/>
              </a:rPr>
              <a:t>Eix 5: Institucional (transversal)  </a:t>
            </a:r>
          </a:p>
        </p:txBody>
      </p:sp>
      <p:sp>
        <p:nvSpPr>
          <p:cNvPr id="3" name="Contenidor de contingut 2"/>
          <p:cNvSpPr txBox="1">
            <a:spLocks/>
          </p:cNvSpPr>
          <p:nvPr/>
        </p:nvSpPr>
        <p:spPr>
          <a:xfrm>
            <a:off x="3" y="692696"/>
            <a:ext cx="8785225" cy="5112568"/>
          </a:xfrm>
          <a:prstGeom prst="rect">
            <a:avLst/>
          </a:prstGeom>
        </p:spPr>
        <p:txBody>
          <a:bodyPr lIns="91425" tIns="45713" rIns="91425" bIns="45713"/>
          <a:lstStyle/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Aprovació definitiva nous Estatuts Fundació (pla viabilitat econòmica).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Coordinar la relació amb l’Agència Pública de Formació i Qualificació Professionals.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Estructurar la “cadena de valor FP” a Barcelona (CEB, Barcelona Activa, Fundació, Consell Municipal de l’FP, Xarxa FP). Plantejar visió AMB i RMB.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Seguir millorant el portal de Transparència i Balanç Social.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Elaborar i fer seguiment del Codi de Bon Govern i de l’Informe de Govern Corporatiu.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Actualitzar Manual de Competències i avaluacions. Elaborar Pla </a:t>
            </a:r>
            <a:r>
              <a:rPr lang="ca-ES" sz="2000" b="1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de Formació.</a:t>
            </a: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Fer el seguiment continuat dels resultats de l’estudi de riscos psicosocials i diferents grups de treball de la fundació.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Seguir amb la millora dels processos de gestió (tecnologia), i del Pla de Comunicació.</a:t>
            </a:r>
          </a:p>
        </p:txBody>
      </p:sp>
    </p:spTree>
    <p:extLst>
      <p:ext uri="{BB962C8B-B14F-4D97-AF65-F5344CB8AC3E}">
        <p14:creationId xmlns:p14="http://schemas.microsoft.com/office/powerpoint/2010/main" val="3803580801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3 Imagen" descr="C57A5683.jpg"/>
          <p:cNvPicPr>
            <a:picLocks noChangeAspect="1"/>
          </p:cNvPicPr>
          <p:nvPr/>
        </p:nvPicPr>
        <p:blipFill>
          <a:blip r:embed="rId2" cstate="print">
            <a:lum bright="70000" contrast="-80000"/>
          </a:blip>
          <a:srcRect/>
          <a:stretch>
            <a:fillRect/>
          </a:stretch>
        </p:blipFill>
        <p:spPr bwMode="auto">
          <a:xfrm>
            <a:off x="0" y="3"/>
            <a:ext cx="9144000" cy="609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ítol 1"/>
          <p:cNvSpPr txBox="1">
            <a:spLocks/>
          </p:cNvSpPr>
          <p:nvPr/>
        </p:nvSpPr>
        <p:spPr bwMode="auto">
          <a:xfrm>
            <a:off x="142876" y="146696"/>
            <a:ext cx="8642351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/>
          <a:lstStyle/>
          <a:p>
            <a:pPr algn="ctr"/>
            <a:r>
              <a:rPr lang="ca-ES" sz="2800" b="1" dirty="0">
                <a:solidFill>
                  <a:srgbClr val="FF6600"/>
                </a:solidFill>
                <a:cs typeface="Calibri" panose="020F0502020204030204" pitchFamily="34" charset="0"/>
              </a:rPr>
              <a:t>Eix 5: Institucional (transversal)  </a:t>
            </a:r>
          </a:p>
          <a:p>
            <a:pPr algn="ctr"/>
            <a:r>
              <a:rPr lang="ca-ES" sz="3600" b="1" dirty="0">
                <a:solidFill>
                  <a:srgbClr val="FF6600"/>
                </a:solidFill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3" name="Contenidor de contingut 2"/>
          <p:cNvSpPr txBox="1">
            <a:spLocks/>
          </p:cNvSpPr>
          <p:nvPr/>
        </p:nvSpPr>
        <p:spPr>
          <a:xfrm>
            <a:off x="3" y="1052737"/>
            <a:ext cx="8785225" cy="4878386"/>
          </a:xfrm>
          <a:prstGeom prst="rect">
            <a:avLst/>
          </a:prstGeom>
        </p:spPr>
        <p:txBody>
          <a:bodyPr lIns="91425" tIns="45713" rIns="91425" bIns="45713"/>
          <a:lstStyle/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3366CC"/>
                </a:solidFill>
                <a:ea typeface="ＭＳ Ｐゴシック" charset="0"/>
                <a:cs typeface="Calibri" panose="020F0502020204030204" pitchFamily="34" charset="0"/>
              </a:rPr>
              <a:t>Participar en el Consell Educatiu Municipal de Barcelona i en els grups de treball que se’n derivin.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3366CC"/>
                </a:solidFill>
                <a:ea typeface="ＭＳ Ｐゴシック" charset="0"/>
                <a:cs typeface="Calibri" panose="020F0502020204030204" pitchFamily="34" charset="0"/>
              </a:rPr>
              <a:t>Participar en el Consell de l’FP de Barcelona i en els grups de treball que se’n derivin.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3366CC"/>
                </a:solidFill>
                <a:ea typeface="ＭＳ Ｐゴシック" charset="0"/>
                <a:cs typeface="Calibri" panose="020F0502020204030204" pitchFamily="34" charset="0"/>
              </a:rPr>
              <a:t>Participar en el Fòrum de les Ciutats amb Consell de la FP i </a:t>
            </a:r>
            <a:r>
              <a:rPr lang="ca-ES" sz="2000" b="1" dirty="0" err="1">
                <a:solidFill>
                  <a:srgbClr val="3366CC"/>
                </a:solidFill>
                <a:ea typeface="ＭＳ Ｐゴシック" charset="0"/>
                <a:cs typeface="Calibri" panose="020F0502020204030204" pitchFamily="34" charset="0"/>
              </a:rPr>
              <a:t>col.laborar</a:t>
            </a:r>
            <a:r>
              <a:rPr lang="ca-ES" sz="2000" b="1" dirty="0">
                <a:solidFill>
                  <a:srgbClr val="3366CC"/>
                </a:solidFill>
                <a:ea typeface="ＭＳ Ｐゴシック" charset="0"/>
                <a:cs typeface="Calibri" panose="020F0502020204030204" pitchFamily="34" charset="0"/>
              </a:rPr>
              <a:t> amb el Consell Català de la FP.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3366CC"/>
                </a:solidFill>
                <a:ea typeface="ＭＳ Ｐゴシック" charset="0"/>
                <a:cs typeface="Calibri" panose="020F0502020204030204" pitchFamily="34" charset="0"/>
              </a:rPr>
              <a:t>Participar en els diferents grups de treball que es deriven de les relacions institucionals.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3366CC"/>
                </a:solidFill>
                <a:ea typeface="ＭＳ Ｐゴシック" charset="0"/>
                <a:cs typeface="Calibri" panose="020F0502020204030204" pitchFamily="34" charset="0"/>
              </a:rPr>
              <a:t>Participar en les taules que es deriven de l’Acord Barcelona per a l’Ocupació de Qualitat.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3366CC"/>
                </a:solidFill>
                <a:ea typeface="ＭＳ Ｐゴシック" charset="0"/>
                <a:cs typeface="Calibri" panose="020F0502020204030204" pitchFamily="34" charset="0"/>
              </a:rPr>
              <a:t>Altres</a:t>
            </a:r>
          </a:p>
        </p:txBody>
      </p:sp>
    </p:spTree>
    <p:extLst>
      <p:ext uri="{BB962C8B-B14F-4D97-AF65-F5344CB8AC3E}">
        <p14:creationId xmlns:p14="http://schemas.microsoft.com/office/powerpoint/2010/main" val="106250802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3 Imagen" descr="C57A5683.jpg"/>
          <p:cNvPicPr>
            <a:picLocks noChangeAspect="1"/>
          </p:cNvPicPr>
          <p:nvPr/>
        </p:nvPicPr>
        <p:blipFill>
          <a:blip r:embed="rId2" cstate="print">
            <a:lum bright="70000" contrast="-80000"/>
          </a:blip>
          <a:srcRect/>
          <a:stretch>
            <a:fillRect/>
          </a:stretch>
        </p:blipFill>
        <p:spPr bwMode="auto">
          <a:xfrm>
            <a:off x="-107946" y="-111795"/>
            <a:ext cx="9144000" cy="609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ítol 1"/>
          <p:cNvSpPr txBox="1">
            <a:spLocks/>
          </p:cNvSpPr>
          <p:nvPr/>
        </p:nvSpPr>
        <p:spPr bwMode="auto">
          <a:xfrm>
            <a:off x="107507" y="140646"/>
            <a:ext cx="8642351" cy="105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/>
          <a:lstStyle/>
          <a:p>
            <a:pPr algn="ctr"/>
            <a:r>
              <a:rPr lang="ca-ES" sz="2800" b="1" dirty="0">
                <a:solidFill>
                  <a:srgbClr val="FF6600"/>
                </a:solidFill>
                <a:cs typeface="Calibri" panose="020F0502020204030204" pitchFamily="34" charset="0"/>
              </a:rPr>
              <a:t>Eixos estratègics Fundació BCN Formació Professional i Xarxa Europea FP</a:t>
            </a:r>
          </a:p>
          <a:p>
            <a:pPr algn="ctr"/>
            <a:endParaRPr lang="ca-ES" sz="2800" b="1" dirty="0">
              <a:solidFill>
                <a:srgbClr val="FF6600"/>
              </a:solidFill>
              <a:cs typeface="Calibri" panose="020F0502020204030204" pitchFamily="34" charset="0"/>
            </a:endParaRPr>
          </a:p>
        </p:txBody>
      </p:sp>
      <p:sp>
        <p:nvSpPr>
          <p:cNvPr id="3" name="Contenidor de contingut 2"/>
          <p:cNvSpPr txBox="1">
            <a:spLocks/>
          </p:cNvSpPr>
          <p:nvPr/>
        </p:nvSpPr>
        <p:spPr>
          <a:xfrm>
            <a:off x="250829" y="1196754"/>
            <a:ext cx="8785225" cy="4753197"/>
          </a:xfrm>
          <a:prstGeom prst="rect">
            <a:avLst/>
          </a:prstGeom>
          <a:noFill/>
          <a:ln>
            <a:solidFill>
              <a:srgbClr val="FF66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lIns="91425" tIns="45713" rIns="91425" bIns="45713"/>
          <a:lstStyle/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400" b="1" dirty="0">
              <a:solidFill>
                <a:schemeClr val="tx1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r>
              <a:rPr lang="ca-ES" sz="2400" b="1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Eix 1: Coneixement, impacte i tendències de futur.</a:t>
            </a:r>
          </a:p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r>
              <a:rPr lang="ca-ES" sz="2400" b="1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Eix 2: Innovació a l’FP.</a:t>
            </a:r>
          </a:p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r>
              <a:rPr lang="ca-ES" sz="2400" b="1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Eix 3: Internacionalització a l’FP.</a:t>
            </a:r>
          </a:p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r>
              <a:rPr lang="ca-ES" sz="2400" b="1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Eix 4: Formació dual com a generadora d’ocupació de qualitat.</a:t>
            </a:r>
          </a:p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r>
              <a:rPr lang="ca-ES" sz="2400" b="1" dirty="0">
                <a:solidFill>
                  <a:schemeClr val="tx1"/>
                </a:solidFill>
                <a:ea typeface="ＭＳ Ｐゴシック" charset="0"/>
                <a:cs typeface="Calibri" panose="020F0502020204030204" pitchFamily="34" charset="0"/>
              </a:rPr>
              <a:t>Eix 5: Institucional – transversal.</a:t>
            </a:r>
          </a:p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400" b="1" dirty="0">
              <a:solidFill>
                <a:schemeClr val="tx1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800" dirty="0">
              <a:solidFill>
                <a:schemeClr val="tx1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273007" indent="-273007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a-ES" sz="2800" dirty="0">
              <a:solidFill>
                <a:schemeClr val="tx1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  <a:p>
            <a:pPr marL="450779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800" dirty="0">
              <a:solidFill>
                <a:schemeClr val="tx1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26185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3 Imagen" descr="C57A5683.jpg"/>
          <p:cNvPicPr>
            <a:picLocks noChangeAspect="1"/>
          </p:cNvPicPr>
          <p:nvPr/>
        </p:nvPicPr>
        <p:blipFill>
          <a:blip r:embed="rId2" cstate="print">
            <a:lum bright="70000" contrast="-80000"/>
          </a:blip>
          <a:srcRect/>
          <a:stretch>
            <a:fillRect/>
          </a:stretch>
        </p:blipFill>
        <p:spPr bwMode="auto">
          <a:xfrm>
            <a:off x="0" y="0"/>
            <a:ext cx="9144000" cy="609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ítol 1"/>
          <p:cNvSpPr txBox="1">
            <a:spLocks/>
          </p:cNvSpPr>
          <p:nvPr/>
        </p:nvSpPr>
        <p:spPr bwMode="auto">
          <a:xfrm>
            <a:off x="107504" y="140644"/>
            <a:ext cx="8642350" cy="105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a-ES" sz="2800" b="1" dirty="0">
                <a:solidFill>
                  <a:srgbClr val="FF6600"/>
                </a:solidFill>
                <a:cs typeface="Calibri" panose="020F0502020204030204" pitchFamily="34" charset="0"/>
              </a:rPr>
              <a:t>Eix 1: Coneixement, impacte i tendències de futur</a:t>
            </a:r>
          </a:p>
        </p:txBody>
      </p:sp>
      <p:sp>
        <p:nvSpPr>
          <p:cNvPr id="3" name="Contenidor de contingut 2"/>
          <p:cNvSpPr txBox="1">
            <a:spLocks/>
          </p:cNvSpPr>
          <p:nvPr/>
        </p:nvSpPr>
        <p:spPr>
          <a:xfrm>
            <a:off x="237951" y="836713"/>
            <a:ext cx="8785225" cy="5472608"/>
          </a:xfrm>
          <a:prstGeom prst="rect">
            <a:avLst/>
          </a:prstGeom>
        </p:spPr>
        <p:txBody>
          <a:bodyPr/>
          <a:lstStyle/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LAB D’IDEES X L’FP – NOVES TENDÈNCIES</a:t>
            </a:r>
          </a:p>
          <a:p>
            <a:pPr marL="342900" indent="-342900"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Coordinar el desenvolupament del nou </a:t>
            </a:r>
            <a:r>
              <a:rPr lang="ca-ES" sz="2000" b="1" dirty="0" err="1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Lab</a:t>
            </a: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 FP. </a:t>
            </a:r>
            <a:r>
              <a:rPr lang="ca-ES" sz="2000" b="1" dirty="0">
                <a:solidFill>
                  <a:srgbClr val="FF6600"/>
                </a:solidFill>
                <a:ea typeface="ＭＳ Ｐゴシック" charset="0"/>
                <a:cs typeface="Calibri" panose="020F0502020204030204" pitchFamily="34" charset="0"/>
              </a:rPr>
              <a:t>Transversal a tots els eixos</a:t>
            </a:r>
          </a:p>
          <a:p>
            <a:pPr marL="342900" indent="-342900"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 err="1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Col.laborar</a:t>
            </a: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 amb les taules sectorials/noves tendències i d’altres activitats que es desenvolupin. En marxa: construcció sostenible, Port de Barcelona, FP Dual AMB, i logística. </a:t>
            </a:r>
            <a:r>
              <a:rPr lang="ca-ES" sz="2000" b="1" dirty="0">
                <a:solidFill>
                  <a:srgbClr val="FF6600"/>
                </a:solidFill>
                <a:ea typeface="ＭＳ Ｐゴシック" charset="0"/>
                <a:cs typeface="Calibri" panose="020F0502020204030204" pitchFamily="34" charset="0"/>
              </a:rPr>
              <a:t>Conjunt eix 2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defRPr/>
            </a:pPr>
            <a:endParaRPr lang="ca-ES" sz="2000" b="1" u="sng" dirty="0">
              <a:solidFill>
                <a:srgbClr val="FF660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defRPr/>
            </a:pPr>
            <a:r>
              <a:rPr lang="ca-ES" sz="2000" b="1" dirty="0">
                <a:solidFill>
                  <a:srgbClr val="3366CC"/>
                </a:solidFill>
                <a:ea typeface="ＭＳ Ｐゴシック" charset="0"/>
                <a:cs typeface="Calibri" panose="020F0502020204030204" pitchFamily="34" charset="0"/>
              </a:rPr>
              <a:t>ESTUDIS I ACCIONS SECTORIALS: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Estudis sectorials AMB (potencials Turisme de Negocis i Subsector Químic)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Estudi conjunt Barcelona Activa (en fase d’acordar, seguir amb la implementació de la “Casa d’Oficis”)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defRPr/>
            </a:pPr>
            <a:endParaRPr lang="es-ES" sz="2000" b="1" u="sng" dirty="0">
              <a:solidFill>
                <a:srgbClr val="FF660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defRPr/>
            </a:pPr>
            <a:endParaRPr lang="es-ES" sz="2000" b="1" u="sng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defRPr/>
            </a:pPr>
            <a:endParaRPr lang="es-ES" sz="2000" b="1" u="sng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defRPr/>
            </a:pP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defRPr/>
            </a:pPr>
            <a:endParaRPr lang="es-ES" sz="2000" b="1" u="sng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defRPr/>
            </a:pPr>
            <a:endParaRPr lang="ca-ES" sz="2000" b="1" u="sng" dirty="0">
              <a:solidFill>
                <a:srgbClr val="FF660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defRPr/>
            </a:pPr>
            <a:endParaRPr lang="ca-ES" sz="2800" dirty="0">
              <a:solidFill>
                <a:schemeClr val="tx1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273050" indent="-27305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a-ES" sz="2800" dirty="0">
              <a:solidFill>
                <a:schemeClr val="tx1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  <a:p>
            <a:pPr marL="45085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defRPr/>
            </a:pPr>
            <a:endParaRPr lang="ca-ES" sz="2800" dirty="0">
              <a:solidFill>
                <a:schemeClr val="tx1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51364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3 Imagen" descr="C57A5683.jpg"/>
          <p:cNvPicPr>
            <a:picLocks noChangeAspect="1"/>
          </p:cNvPicPr>
          <p:nvPr/>
        </p:nvPicPr>
        <p:blipFill>
          <a:blip r:embed="rId2" cstate="print">
            <a:lum bright="70000" contrast="-80000"/>
          </a:blip>
          <a:srcRect/>
          <a:stretch>
            <a:fillRect/>
          </a:stretch>
        </p:blipFill>
        <p:spPr bwMode="auto">
          <a:xfrm>
            <a:off x="71437" y="16112"/>
            <a:ext cx="9144000" cy="609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ítol 1"/>
          <p:cNvSpPr txBox="1">
            <a:spLocks/>
          </p:cNvSpPr>
          <p:nvPr/>
        </p:nvSpPr>
        <p:spPr bwMode="auto">
          <a:xfrm>
            <a:off x="250825" y="188640"/>
            <a:ext cx="8642350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ca-ES" sz="3200" b="1" dirty="0">
              <a:solidFill>
                <a:srgbClr val="FF6600"/>
              </a:solidFill>
              <a:cs typeface="Calibri" panose="020F0502020204030204" pitchFamily="34" charset="0"/>
            </a:endParaRPr>
          </a:p>
        </p:txBody>
      </p:sp>
      <p:sp>
        <p:nvSpPr>
          <p:cNvPr id="3" name="Contenidor de contingut 2"/>
          <p:cNvSpPr txBox="1">
            <a:spLocks/>
          </p:cNvSpPr>
          <p:nvPr/>
        </p:nvSpPr>
        <p:spPr>
          <a:xfrm>
            <a:off x="250825" y="692696"/>
            <a:ext cx="8785225" cy="5688632"/>
          </a:xfrm>
          <a:prstGeom prst="rect">
            <a:avLst/>
          </a:prstGeom>
        </p:spPr>
        <p:txBody>
          <a:bodyPr/>
          <a:lstStyle/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defRPr/>
            </a:pPr>
            <a:endParaRPr lang="ca-ES" sz="2000" b="1" u="sng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defRPr/>
            </a:pPr>
            <a:r>
              <a:rPr lang="es-ES" sz="2000" b="1" dirty="0">
                <a:solidFill>
                  <a:srgbClr val="3366CC"/>
                </a:solidFill>
                <a:ea typeface="ＭＳ Ｐゴシック" charset="0"/>
                <a:cs typeface="Calibri" panose="020F0502020204030204" pitchFamily="34" charset="0"/>
              </a:rPr>
              <a:t>SUPORT AL TERRITORI: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es-ES" sz="2000" b="1" dirty="0" err="1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Anàlisi</a:t>
            </a:r>
            <a:r>
              <a:rPr lang="es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 Sant </a:t>
            </a:r>
            <a:r>
              <a:rPr lang="es-ES" sz="2000" b="1" dirty="0" err="1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Boi</a:t>
            </a:r>
            <a:r>
              <a:rPr lang="es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 de Llobregat en </a:t>
            </a:r>
            <a:r>
              <a:rPr lang="es-ES" sz="2000" b="1" dirty="0" err="1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clau</a:t>
            </a:r>
            <a:r>
              <a:rPr lang="es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 de FP.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defRPr/>
            </a:pPr>
            <a:r>
              <a:rPr lang="ca-ES" sz="2000" b="1" dirty="0" smtClean="0">
                <a:solidFill>
                  <a:srgbClr val="3366CC"/>
                </a:solidFill>
                <a:ea typeface="ＭＳ Ｐゴシック" charset="0"/>
                <a:cs typeface="Calibri" panose="020F0502020204030204" pitchFamily="34" charset="0"/>
              </a:rPr>
              <a:t>FP </a:t>
            </a:r>
            <a:r>
              <a:rPr lang="ca-ES" sz="2000" b="1" dirty="0">
                <a:solidFill>
                  <a:srgbClr val="3366CC"/>
                </a:solidFill>
                <a:ea typeface="ＭＳ Ｐゴシック" charset="0"/>
                <a:cs typeface="Calibri" panose="020F0502020204030204" pitchFamily="34" charset="0"/>
              </a:rPr>
              <a:t>DUAL: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Desenvolupar el Projecte pilot: Acceleradora FP Dual al Delta del Llobregat (AMB). </a:t>
            </a:r>
            <a:r>
              <a:rPr lang="ca-ES" sz="2000" b="1" dirty="0">
                <a:solidFill>
                  <a:srgbClr val="FF6600"/>
                </a:solidFill>
                <a:ea typeface="ＭＳ Ｐゴシック" charset="0"/>
                <a:cs typeface="Calibri" panose="020F0502020204030204" pitchFamily="34" charset="0"/>
              </a:rPr>
              <a:t>Conjunt eix 4.</a:t>
            </a: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Materials de suport a empreses “Oficina: Implementació de la FP Dual (amb Barcelona Activa, CEB, AMB i Departament d’Educació i FP). </a:t>
            </a:r>
            <a:r>
              <a:rPr lang="ca-ES" sz="2000" b="1" dirty="0">
                <a:solidFill>
                  <a:srgbClr val="FF6600"/>
                </a:solidFill>
                <a:ea typeface="ＭＳ Ｐゴシック" charset="0"/>
                <a:cs typeface="Calibri" panose="020F0502020204030204" pitchFamily="34" charset="0"/>
              </a:rPr>
              <a:t>Conjunt eix 4.</a:t>
            </a: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Models implementació nova FP Dual a les CCAA (col·laboració amb F. </a:t>
            </a:r>
            <a:r>
              <a:rPr lang="ca-ES" sz="2000" b="1" dirty="0" err="1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Bertelsman</a:t>
            </a: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).</a:t>
            </a:r>
            <a:endParaRPr lang="ca-ES" sz="2000" b="1" u="sng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800" dirty="0">
              <a:solidFill>
                <a:schemeClr val="tx1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  <a:p>
            <a:pPr marL="273050" indent="-27305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a-ES" sz="2800" dirty="0">
              <a:solidFill>
                <a:schemeClr val="tx1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  <a:p>
            <a:pPr marL="45085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defRPr/>
            </a:pPr>
            <a:endParaRPr lang="ca-ES" sz="2800" dirty="0">
              <a:solidFill>
                <a:schemeClr val="tx1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ítol 1"/>
          <p:cNvSpPr txBox="1">
            <a:spLocks/>
          </p:cNvSpPr>
          <p:nvPr/>
        </p:nvSpPr>
        <p:spPr bwMode="auto">
          <a:xfrm>
            <a:off x="433957" y="112440"/>
            <a:ext cx="8642350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a-ES" sz="2800" b="1" dirty="0">
                <a:solidFill>
                  <a:srgbClr val="FF6600"/>
                </a:solidFill>
                <a:cs typeface="Calibri" panose="020F0502020204030204" pitchFamily="34" charset="0"/>
              </a:rPr>
              <a:t>Eix 1: Coneixement, impacte i tendències de futur </a:t>
            </a:r>
          </a:p>
        </p:txBody>
      </p:sp>
    </p:spTree>
    <p:extLst>
      <p:ext uri="{BB962C8B-B14F-4D97-AF65-F5344CB8AC3E}">
        <p14:creationId xmlns:p14="http://schemas.microsoft.com/office/powerpoint/2010/main" val="27889702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3 Imagen" descr="C57A5683.jpg"/>
          <p:cNvPicPr>
            <a:picLocks noChangeAspect="1"/>
          </p:cNvPicPr>
          <p:nvPr/>
        </p:nvPicPr>
        <p:blipFill>
          <a:blip r:embed="rId2" cstate="print">
            <a:lum bright="70000" contrast="-80000"/>
          </a:blip>
          <a:srcRect/>
          <a:stretch>
            <a:fillRect/>
          </a:stretch>
        </p:blipFill>
        <p:spPr bwMode="auto">
          <a:xfrm>
            <a:off x="71437" y="16112"/>
            <a:ext cx="9144000" cy="609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ítol 1"/>
          <p:cNvSpPr txBox="1">
            <a:spLocks/>
          </p:cNvSpPr>
          <p:nvPr/>
        </p:nvSpPr>
        <p:spPr bwMode="auto">
          <a:xfrm>
            <a:off x="250825" y="188640"/>
            <a:ext cx="8642350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ca-ES" sz="3200" b="1" dirty="0">
              <a:solidFill>
                <a:srgbClr val="FF6600"/>
              </a:solidFill>
              <a:cs typeface="Calibri" panose="020F0502020204030204" pitchFamily="34" charset="0"/>
            </a:endParaRPr>
          </a:p>
        </p:txBody>
      </p:sp>
      <p:sp>
        <p:nvSpPr>
          <p:cNvPr id="3" name="Contenidor de contingut 2"/>
          <p:cNvSpPr txBox="1">
            <a:spLocks/>
          </p:cNvSpPr>
          <p:nvPr/>
        </p:nvSpPr>
        <p:spPr>
          <a:xfrm>
            <a:off x="250825" y="692696"/>
            <a:ext cx="8785225" cy="5688632"/>
          </a:xfrm>
          <a:prstGeom prst="rect">
            <a:avLst/>
          </a:prstGeom>
        </p:spPr>
        <p:txBody>
          <a:bodyPr/>
          <a:lstStyle/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defRPr/>
            </a:pPr>
            <a:endParaRPr lang="ca-ES" sz="2000" b="1" u="sng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defRPr/>
            </a:pPr>
            <a:r>
              <a:rPr lang="ca-ES" sz="2000" b="1" dirty="0">
                <a:solidFill>
                  <a:srgbClr val="3366CC"/>
                </a:solidFill>
                <a:ea typeface="ＭＳ Ｐゴシック" charset="0"/>
                <a:cs typeface="Calibri" panose="020F0502020204030204" pitchFamily="34" charset="0"/>
              </a:rPr>
              <a:t>COL·LABORACIONS PROJECTES INTERNACIONALS I XARXA FP: 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Informe final </a:t>
            </a:r>
            <a:r>
              <a:rPr lang="ca-ES" sz="2000" b="1" dirty="0" err="1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Hub</a:t>
            </a: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 internacional sector vehicle elèctric- Erasmus KA2.  </a:t>
            </a:r>
            <a:r>
              <a:rPr lang="ca-ES" sz="2000" b="1" dirty="0">
                <a:solidFill>
                  <a:srgbClr val="FF6600"/>
                </a:solidFill>
                <a:ea typeface="ＭＳ Ｐゴシック" charset="0"/>
                <a:cs typeface="Calibri" panose="020F0502020204030204" pitchFamily="34" charset="0"/>
              </a:rPr>
              <a:t>Conjunt eix 3 i Xarxa FP.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Preparació </a:t>
            </a:r>
            <a:r>
              <a:rPr lang="ca-ES" sz="2000" b="1" dirty="0" err="1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Hub</a:t>
            </a: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 internacional sector agroalimentari – Erasmus KA2. </a:t>
            </a:r>
            <a:r>
              <a:rPr lang="ca-ES" sz="2000" b="1" dirty="0">
                <a:solidFill>
                  <a:srgbClr val="FF6600"/>
                </a:solidFill>
                <a:ea typeface="ＭＳ Ｐゴシック" charset="0"/>
                <a:cs typeface="Calibri" panose="020F0502020204030204" pitchFamily="34" charset="0"/>
              </a:rPr>
              <a:t> Conjunt eix 3, amb </a:t>
            </a:r>
            <a:r>
              <a:rPr lang="ca-ES" sz="2000" b="1" dirty="0" err="1">
                <a:solidFill>
                  <a:srgbClr val="FF6600"/>
                </a:solidFill>
                <a:ea typeface="ＭＳ Ｐゴシック" charset="0"/>
                <a:cs typeface="Calibri" panose="020F0502020204030204" pitchFamily="34" charset="0"/>
              </a:rPr>
              <a:t>Mercabarna</a:t>
            </a:r>
            <a:r>
              <a:rPr lang="ca-ES" sz="2000" b="1" dirty="0">
                <a:solidFill>
                  <a:srgbClr val="FF6600"/>
                </a:solidFill>
                <a:ea typeface="ＭＳ Ｐゴシック" charset="0"/>
                <a:cs typeface="Calibri" panose="020F0502020204030204" pitchFamily="34" charset="0"/>
              </a:rPr>
              <a:t>. </a:t>
            </a:r>
            <a:r>
              <a:rPr lang="ca-ES" sz="2000" b="1" dirty="0">
                <a:solidFill>
                  <a:srgbClr val="FF0000"/>
                </a:solidFill>
                <a:ea typeface="ＭＳ Ｐゴシック" charset="0"/>
                <a:cs typeface="Calibri" panose="020F0502020204030204" pitchFamily="34" charset="0"/>
              </a:rPr>
              <a:t>A valorar.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defRPr/>
            </a:pPr>
            <a:endParaRPr lang="ca-ES" sz="2000" b="1" u="sng" dirty="0">
              <a:solidFill>
                <a:srgbClr val="FF660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defRPr/>
            </a:pPr>
            <a:r>
              <a:rPr lang="ca-ES" sz="2000" b="1" dirty="0">
                <a:solidFill>
                  <a:srgbClr val="3366CC"/>
                </a:solidFill>
                <a:ea typeface="ＭＳ Ｐゴシック" charset="0"/>
                <a:cs typeface="Calibri" panose="020F0502020204030204" pitchFamily="34" charset="0"/>
              </a:rPr>
              <a:t>ALTRES PROJECTES I COL·LABORACIONS: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Informes mensuals mercat de treball ciutat Barcelona (Barcelona Activa).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Col·laboració GT Indicadors qualitat de l’ocupació ABOQ (Barcelona Activa).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Participació en els grups de treball del Consell Municipal de l’FP de Barcelona.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Altres que puguin sorgir al llarg de l’any.</a:t>
            </a:r>
            <a:endParaRPr lang="ca-ES" sz="2800" b="1" dirty="0">
              <a:solidFill>
                <a:srgbClr val="00B0F0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800" dirty="0">
              <a:solidFill>
                <a:schemeClr val="tx1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  <a:p>
            <a:pPr marL="273050" indent="-27305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a-ES" sz="2800" dirty="0">
              <a:solidFill>
                <a:schemeClr val="tx1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  <a:p>
            <a:pPr marL="45085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defRPr/>
            </a:pPr>
            <a:endParaRPr lang="ca-ES" sz="2800" dirty="0">
              <a:solidFill>
                <a:schemeClr val="tx1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ítol 1"/>
          <p:cNvSpPr txBox="1">
            <a:spLocks/>
          </p:cNvSpPr>
          <p:nvPr/>
        </p:nvSpPr>
        <p:spPr bwMode="auto">
          <a:xfrm>
            <a:off x="433957" y="112440"/>
            <a:ext cx="8642350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a-ES" sz="2800" b="1" dirty="0">
                <a:solidFill>
                  <a:srgbClr val="FF6600"/>
                </a:solidFill>
                <a:cs typeface="Calibri" panose="020F0502020204030204" pitchFamily="34" charset="0"/>
              </a:rPr>
              <a:t>Eix 1: Coneixement, impacte i tendències de futur </a:t>
            </a:r>
          </a:p>
        </p:txBody>
      </p:sp>
    </p:spTree>
    <p:extLst>
      <p:ext uri="{BB962C8B-B14F-4D97-AF65-F5344CB8AC3E}">
        <p14:creationId xmlns:p14="http://schemas.microsoft.com/office/powerpoint/2010/main" val="246202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3 Imagen" descr="C57A5683.jpg"/>
          <p:cNvPicPr>
            <a:picLocks noChangeAspect="1"/>
          </p:cNvPicPr>
          <p:nvPr/>
        </p:nvPicPr>
        <p:blipFill>
          <a:blip r:embed="rId2" cstate="print">
            <a:lum bright="70000" contrast="-80000"/>
          </a:blip>
          <a:srcRect/>
          <a:stretch>
            <a:fillRect/>
          </a:stretch>
        </p:blipFill>
        <p:spPr bwMode="auto">
          <a:xfrm>
            <a:off x="0" y="-26985"/>
            <a:ext cx="9144000" cy="609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ítol 1"/>
          <p:cNvSpPr txBox="1">
            <a:spLocks/>
          </p:cNvSpPr>
          <p:nvPr/>
        </p:nvSpPr>
        <p:spPr bwMode="auto">
          <a:xfrm>
            <a:off x="167340" y="-26985"/>
            <a:ext cx="8642351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/>
          <a:lstStyle/>
          <a:p>
            <a:pPr algn="ctr"/>
            <a:endParaRPr lang="ca-ES" sz="2800" b="1" dirty="0">
              <a:solidFill>
                <a:srgbClr val="FF6600"/>
              </a:solidFill>
              <a:cs typeface="Calibri" panose="020F0502020204030204" pitchFamily="34" charset="0"/>
            </a:endParaRPr>
          </a:p>
          <a:p>
            <a:pPr algn="ctr"/>
            <a:r>
              <a:rPr lang="ca-ES" sz="2800" b="1" dirty="0">
                <a:solidFill>
                  <a:srgbClr val="FF6600"/>
                </a:solidFill>
                <a:cs typeface="Calibri" panose="020F0502020204030204" pitchFamily="34" charset="0"/>
              </a:rPr>
              <a:t>Eix 2: Innovació a l’FP</a:t>
            </a:r>
          </a:p>
        </p:txBody>
      </p:sp>
      <p:sp>
        <p:nvSpPr>
          <p:cNvPr id="3" name="Contenidor de contingut 2"/>
          <p:cNvSpPr txBox="1">
            <a:spLocks/>
          </p:cNvSpPr>
          <p:nvPr/>
        </p:nvSpPr>
        <p:spPr>
          <a:xfrm>
            <a:off x="167340" y="956572"/>
            <a:ext cx="8785225" cy="5112444"/>
          </a:xfrm>
          <a:prstGeom prst="rect">
            <a:avLst/>
          </a:prstGeom>
        </p:spPr>
        <p:txBody>
          <a:bodyPr lIns="91425" tIns="45713" rIns="91425" bIns="45713"/>
          <a:lstStyle/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PREMIS FP EMPRÈN (16ena edició)</a:t>
            </a:r>
          </a:p>
          <a:p>
            <a:pPr marL="342900" indent="-342900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Ampliar i millorar el programa </a:t>
            </a:r>
            <a:r>
              <a:rPr lang="ca-ES" sz="2000" b="1" dirty="0" err="1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pre</a:t>
            </a: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-consolida’t. </a:t>
            </a:r>
          </a:p>
          <a:p>
            <a:pPr marL="342900" indent="-342900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Seguir amb la formació “empresarial” per alumnat i tutors/es. </a:t>
            </a:r>
          </a:p>
          <a:p>
            <a:pPr marL="342900" indent="-342900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Ampliar xarxa de </a:t>
            </a:r>
            <a:r>
              <a:rPr lang="ca-ES" sz="2000" b="1" dirty="0" err="1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col.laboradors</a:t>
            </a: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 i patrocinadors.</a:t>
            </a:r>
          </a:p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PREMIS FP CONSOLIDA (</a:t>
            </a:r>
            <a:r>
              <a:rPr lang="ca-ES" sz="2000" b="1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7ena edició): </a:t>
            </a: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per a tot Catalunya, convocatòria oberta tot l’any per a qualsevol persona emprenedora de Catalunya que hagi cursat FP. </a:t>
            </a:r>
          </a:p>
          <a:p>
            <a:pPr marL="342900" indent="-342900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Premi obert a persones i centres. </a:t>
            </a:r>
          </a:p>
          <a:p>
            <a:pPr marL="342900" indent="-342900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Planificació d’accions conjuntes amb Netmentora i el Departament d’Educació i Formació Professional.</a:t>
            </a:r>
          </a:p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000" b="1" dirty="0">
              <a:solidFill>
                <a:srgbClr val="FF660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0779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800" dirty="0">
              <a:solidFill>
                <a:schemeClr val="tx1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Imagen 1" descr="Netmentora - IDR - ayudas y subvenciones a éxito">
            <a:extLst>
              <a:ext uri="{FF2B5EF4-FFF2-40B4-BE49-F238E27FC236}">
                <a16:creationId xmlns:a16="http://schemas.microsoft.com/office/drawing/2014/main" xmlns="" id="{8CD3B127-9122-BA51-CD73-1DCB7E8F4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8390" y="5059953"/>
            <a:ext cx="1441309" cy="715530"/>
          </a:xfrm>
          <a:prstGeom prst="rect">
            <a:avLst/>
          </a:prstGeom>
        </p:spPr>
      </p:pic>
      <p:pic>
        <p:nvPicPr>
          <p:cNvPr id="4" name="Imagen 3" descr="Generalitat de Catalunya – Departament d'Educació">
            <a:extLst>
              <a:ext uri="{FF2B5EF4-FFF2-40B4-BE49-F238E27FC236}">
                <a16:creationId xmlns:a16="http://schemas.microsoft.com/office/drawing/2014/main" xmlns="" id="{53D5BDDD-A209-8840-5AD9-72296C1D0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1557" y="4962859"/>
            <a:ext cx="2035874" cy="91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8815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3 Imagen" descr="C57A5683.jpg"/>
          <p:cNvPicPr>
            <a:picLocks noChangeAspect="1"/>
          </p:cNvPicPr>
          <p:nvPr/>
        </p:nvPicPr>
        <p:blipFill>
          <a:blip r:embed="rId2" cstate="print">
            <a:lum bright="70000" contrast="-80000"/>
          </a:blip>
          <a:srcRect/>
          <a:stretch>
            <a:fillRect/>
          </a:stretch>
        </p:blipFill>
        <p:spPr bwMode="auto">
          <a:xfrm>
            <a:off x="0" y="-26985"/>
            <a:ext cx="9144000" cy="609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ítol 1"/>
          <p:cNvSpPr txBox="1">
            <a:spLocks/>
          </p:cNvSpPr>
          <p:nvPr/>
        </p:nvSpPr>
        <p:spPr bwMode="auto">
          <a:xfrm>
            <a:off x="167340" y="-26985"/>
            <a:ext cx="8642351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/>
          <a:lstStyle/>
          <a:p>
            <a:pPr algn="ctr"/>
            <a:endParaRPr lang="ca-ES" sz="2800" b="1" dirty="0">
              <a:solidFill>
                <a:srgbClr val="FF6600"/>
              </a:solidFill>
              <a:cs typeface="Calibri" panose="020F0502020204030204" pitchFamily="34" charset="0"/>
            </a:endParaRPr>
          </a:p>
          <a:p>
            <a:pPr algn="ctr"/>
            <a:r>
              <a:rPr lang="ca-ES" sz="2800" b="1" dirty="0">
                <a:solidFill>
                  <a:srgbClr val="FF6600"/>
                </a:solidFill>
                <a:cs typeface="Calibri" panose="020F0502020204030204" pitchFamily="34" charset="0"/>
              </a:rPr>
              <a:t>Eix 2: Innovació a l’FP</a:t>
            </a:r>
          </a:p>
        </p:txBody>
      </p:sp>
      <p:sp>
        <p:nvSpPr>
          <p:cNvPr id="3" name="Contenidor de contingut 2"/>
          <p:cNvSpPr txBox="1">
            <a:spLocks/>
          </p:cNvSpPr>
          <p:nvPr/>
        </p:nvSpPr>
        <p:spPr>
          <a:xfrm>
            <a:off x="167340" y="956572"/>
            <a:ext cx="8785225" cy="5112444"/>
          </a:xfrm>
          <a:prstGeom prst="rect">
            <a:avLst/>
          </a:prstGeom>
        </p:spPr>
        <p:txBody>
          <a:bodyPr lIns="91425" tIns="45713" rIns="91425" bIns="45713"/>
          <a:lstStyle/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METRÒPOLIS FP LAB (7ena edició AMB, 3era edició AMB + 3 municipis RMB: Granollers, Mataró i Rubí, amb suport Diputació de Barcelona). </a:t>
            </a:r>
          </a:p>
          <a:p>
            <a:pPr marL="342900" indent="-342900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Desenvolupar un pla de treball amb territoris/centres més vulnerables.</a:t>
            </a:r>
          </a:p>
          <a:p>
            <a:pPr marL="342900" indent="-342900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Pla de formació tutors/es de centres i empreses (“mini metròpolis”).</a:t>
            </a:r>
          </a:p>
          <a:p>
            <a:pPr marL="342900" indent="-342900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Accions amb la “comunitat Metròpolis FP </a:t>
            </a:r>
            <a:r>
              <a:rPr lang="ca-ES" sz="2000" b="1" dirty="0" err="1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Lab</a:t>
            </a: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”. </a:t>
            </a:r>
          </a:p>
          <a:p>
            <a:pPr marL="342900" indent="-342900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 Plantejar la viabilitat del Metròpolis FP </a:t>
            </a:r>
            <a:r>
              <a:rPr lang="ca-ES" sz="2000" b="1" dirty="0" err="1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Lab</a:t>
            </a: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 a tota la demarcació de BCN</a:t>
            </a:r>
          </a:p>
          <a:p>
            <a:pPr marL="342900" indent="-342900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Preparació Erasmus KA2 ampliació Metròpolis europeu sobre construcció sostenible. </a:t>
            </a:r>
            <a:r>
              <a:rPr lang="ca-ES" sz="2000" b="1" dirty="0">
                <a:solidFill>
                  <a:srgbClr val="FF6600"/>
                </a:solidFill>
                <a:ea typeface="ＭＳ Ｐゴシック" charset="0"/>
                <a:cs typeface="Calibri" panose="020F0502020204030204" pitchFamily="34" charset="0"/>
              </a:rPr>
              <a:t>Conjunt eix 3 i Xarxa FP </a:t>
            </a: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000" b="1" dirty="0">
              <a:solidFill>
                <a:srgbClr val="FF660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>
              <a:solidFill>
                <a:srgbClr val="FF660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0779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800" dirty="0">
              <a:solidFill>
                <a:schemeClr val="tx1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Imagen 1" descr="Imagen que contiene Logotipo&#10;&#10;Descripción generada automáticamente">
            <a:extLst>
              <a:ext uri="{FF2B5EF4-FFF2-40B4-BE49-F238E27FC236}">
                <a16:creationId xmlns:a16="http://schemas.microsoft.com/office/drawing/2014/main" xmlns="" id="{7BB384BD-B940-16FE-88E9-786735613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363" y="5012455"/>
            <a:ext cx="1596845" cy="921321"/>
          </a:xfrm>
          <a:prstGeom prst="rect">
            <a:avLst/>
          </a:prstGeom>
        </p:spPr>
      </p:pic>
      <p:pic>
        <p:nvPicPr>
          <p:cNvPr id="4" name="Imagen 3" descr="Archivo:Logotip Diputació de Barcelona.png - Wikipedia, la enciclopedia  libre">
            <a:extLst>
              <a:ext uri="{FF2B5EF4-FFF2-40B4-BE49-F238E27FC236}">
                <a16:creationId xmlns:a16="http://schemas.microsoft.com/office/drawing/2014/main" xmlns="" id="{A85457BE-57C8-380C-5986-00A687CBC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7697" y="5377729"/>
            <a:ext cx="784992" cy="26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40267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3 Imagen" descr="C57A5683.jpg"/>
          <p:cNvPicPr>
            <a:picLocks noChangeAspect="1"/>
          </p:cNvPicPr>
          <p:nvPr/>
        </p:nvPicPr>
        <p:blipFill>
          <a:blip r:embed="rId2" cstate="print">
            <a:lum bright="70000" contrast="-80000"/>
          </a:blip>
          <a:srcRect/>
          <a:stretch>
            <a:fillRect/>
          </a:stretch>
        </p:blipFill>
        <p:spPr bwMode="auto">
          <a:xfrm>
            <a:off x="0" y="-26985"/>
            <a:ext cx="9144000" cy="609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ítol 1"/>
          <p:cNvSpPr txBox="1">
            <a:spLocks/>
          </p:cNvSpPr>
          <p:nvPr/>
        </p:nvSpPr>
        <p:spPr bwMode="auto">
          <a:xfrm>
            <a:off x="250824" y="135733"/>
            <a:ext cx="8642351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/>
          <a:lstStyle/>
          <a:p>
            <a:pPr algn="ctr"/>
            <a:r>
              <a:rPr lang="ca-ES" sz="2800" b="1" dirty="0">
                <a:solidFill>
                  <a:srgbClr val="FF6600"/>
                </a:solidFill>
                <a:cs typeface="Calibri" panose="020F0502020204030204" pitchFamily="34" charset="0"/>
              </a:rPr>
              <a:t>Eix 2: Innovació a l’FP</a:t>
            </a:r>
          </a:p>
        </p:txBody>
      </p:sp>
      <p:sp>
        <p:nvSpPr>
          <p:cNvPr id="3" name="Contenidor de contingut 2"/>
          <p:cNvSpPr txBox="1">
            <a:spLocks/>
          </p:cNvSpPr>
          <p:nvPr/>
        </p:nvSpPr>
        <p:spPr>
          <a:xfrm>
            <a:off x="179515" y="908845"/>
            <a:ext cx="8785225" cy="5112444"/>
          </a:xfrm>
          <a:prstGeom prst="rect">
            <a:avLst/>
          </a:prstGeom>
        </p:spPr>
        <p:txBody>
          <a:bodyPr lIns="91425" tIns="45713" rIns="91425" bIns="45713"/>
          <a:lstStyle/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AULES/EMPRESES SIMULADES (15ena edició)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Preparació nou projecte per a </a:t>
            </a:r>
            <a:r>
              <a:rPr lang="ca-ES" sz="2000" b="1" dirty="0" err="1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col.lectius</a:t>
            </a: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 vulnerables. </a:t>
            </a:r>
            <a:r>
              <a:rPr lang="ca-ES" sz="2000" b="1" dirty="0">
                <a:solidFill>
                  <a:srgbClr val="FF9900"/>
                </a:solidFill>
                <a:ea typeface="ＭＳ Ｐゴシック" charset="0"/>
                <a:cs typeface="Calibri" panose="020F0502020204030204" pitchFamily="34" charset="0"/>
              </a:rPr>
              <a:t>Conjunt eix 1.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Participació en la Fira d’Empreses Simulades.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Activitats d’Internacionalització de les empreses simulades. </a:t>
            </a:r>
            <a:r>
              <a:rPr lang="ca-ES" sz="2000" b="1" dirty="0">
                <a:solidFill>
                  <a:srgbClr val="FF6600"/>
                </a:solidFill>
                <a:ea typeface="ＭＳ Ｐゴシック" charset="0"/>
                <a:cs typeface="Calibri" panose="020F0502020204030204" pitchFamily="34" charset="0"/>
              </a:rPr>
              <a:t>Conjunt</a:t>
            </a: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ca-ES" sz="2000" b="1" dirty="0">
                <a:solidFill>
                  <a:srgbClr val="FF6600"/>
                </a:solidFill>
                <a:ea typeface="ＭＳ Ｐゴシック" charset="0"/>
                <a:cs typeface="Calibri" panose="020F0502020204030204" pitchFamily="34" charset="0"/>
              </a:rPr>
              <a:t>eix 3.</a:t>
            </a:r>
          </a:p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PLA DE MESURES A LA INNOVACIÓ (13 ena edició)</a:t>
            </a:r>
          </a:p>
          <a:p>
            <a:pPr marL="342900" indent="-342900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Convocatòria amb dues línies obertes: projectes propis d’un centre o </a:t>
            </a:r>
            <a:r>
              <a:rPr lang="ca-ES" sz="2000" b="1" dirty="0" err="1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inter</a:t>
            </a: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 centres per a fomentar la interacció del coneixement.</a:t>
            </a:r>
          </a:p>
          <a:p>
            <a:pPr marL="342900" indent="-342900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Obert a PFI acompanyats d’un centre d’FP. Obert a projectes acompanyats d’empreses o institucions.</a:t>
            </a:r>
          </a:p>
          <a:p>
            <a:pPr marL="342900" indent="-342900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 Continuar amb el premi de mobilitat internacional, visita a un centre internacional referent en innovació. </a:t>
            </a:r>
            <a:r>
              <a:rPr lang="ca-ES" sz="2000" b="1" dirty="0">
                <a:solidFill>
                  <a:srgbClr val="FF6600"/>
                </a:solidFill>
                <a:ea typeface="ＭＳ Ｐゴシック" charset="0"/>
                <a:cs typeface="Calibri" panose="020F0502020204030204" pitchFamily="34" charset="0"/>
              </a:rPr>
              <a:t> Conjunt eix 3.</a:t>
            </a:r>
          </a:p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000" b="1" dirty="0">
              <a:solidFill>
                <a:srgbClr val="FF660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0779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800" dirty="0">
              <a:solidFill>
                <a:schemeClr val="tx1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Imagen 1" descr="Archivo:Logotip Diputació de Barcelona.png - Wikipedia, la enciclopedia  libre">
            <a:extLst>
              <a:ext uri="{FF2B5EF4-FFF2-40B4-BE49-F238E27FC236}">
                <a16:creationId xmlns:a16="http://schemas.microsoft.com/office/drawing/2014/main" xmlns="" id="{4D2E3059-1739-44BF-3358-2C82C7352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436" y="3167497"/>
            <a:ext cx="1018095" cy="30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77850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3 Imagen" descr="C57A5683.jpg"/>
          <p:cNvPicPr>
            <a:picLocks noChangeAspect="1"/>
          </p:cNvPicPr>
          <p:nvPr/>
        </p:nvPicPr>
        <p:blipFill>
          <a:blip r:embed="rId2" cstate="print">
            <a:lum bright="70000" contrast="-80000"/>
          </a:blip>
          <a:srcRect/>
          <a:stretch>
            <a:fillRect/>
          </a:stretch>
        </p:blipFill>
        <p:spPr bwMode="auto">
          <a:xfrm>
            <a:off x="0" y="-26985"/>
            <a:ext cx="9144000" cy="609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ítol 1"/>
          <p:cNvSpPr txBox="1">
            <a:spLocks/>
          </p:cNvSpPr>
          <p:nvPr/>
        </p:nvSpPr>
        <p:spPr bwMode="auto">
          <a:xfrm>
            <a:off x="107508" y="-34933"/>
            <a:ext cx="8642351" cy="63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/>
          <a:lstStyle/>
          <a:p>
            <a:pPr algn="ctr"/>
            <a:endParaRPr lang="ca-ES" sz="2800" b="1" dirty="0">
              <a:solidFill>
                <a:srgbClr val="FF6600"/>
              </a:solidFill>
              <a:cs typeface="Calibri" panose="020F0502020204030204" pitchFamily="34" charset="0"/>
            </a:endParaRPr>
          </a:p>
          <a:p>
            <a:pPr algn="ctr"/>
            <a:r>
              <a:rPr lang="ca-ES" sz="2800" b="1" dirty="0">
                <a:solidFill>
                  <a:srgbClr val="FF6600"/>
                </a:solidFill>
                <a:cs typeface="Calibri" panose="020F0502020204030204" pitchFamily="34" charset="0"/>
              </a:rPr>
              <a:t>Eix 3: Internacionalització de l’FP</a:t>
            </a:r>
          </a:p>
        </p:txBody>
      </p:sp>
      <p:sp>
        <p:nvSpPr>
          <p:cNvPr id="3" name="Contenidor de contingut 2"/>
          <p:cNvSpPr txBox="1">
            <a:spLocks/>
          </p:cNvSpPr>
          <p:nvPr/>
        </p:nvSpPr>
        <p:spPr>
          <a:xfrm>
            <a:off x="107508" y="476672"/>
            <a:ext cx="8785225" cy="5670475"/>
          </a:xfrm>
          <a:prstGeom prst="rect">
            <a:avLst/>
          </a:prstGeom>
        </p:spPr>
        <p:txBody>
          <a:bodyPr lIns="91425" tIns="45713" rIns="91425" bIns="45713"/>
          <a:lstStyle/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Erasmus  per a estudiants i graduats en CFGS  i  CFGM. 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Erasmus per a docents i equips directius.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Erasmus PFI: 4a edició </a:t>
            </a:r>
            <a:r>
              <a:rPr lang="ca-ES" sz="2000" b="1" dirty="0">
                <a:solidFill>
                  <a:srgbClr val="FF6600"/>
                </a:solidFill>
                <a:ea typeface="ＭＳ Ｐゴシック" charset="0"/>
                <a:cs typeface="Calibri" panose="020F0502020204030204" pitchFamily="34" charset="0"/>
              </a:rPr>
              <a:t>amb Xarxa FP.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Projecte Singular/SOC. Projectes i mobilitat associada.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Garantia Juvenil: Nou programa ALMA del SOC per a mobilitat inclusiva. 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Impulsar un programa de beques internacionals co finançades per empreses. </a:t>
            </a:r>
            <a:r>
              <a:rPr lang="ca-ES" sz="2000" b="1" dirty="0">
                <a:solidFill>
                  <a:srgbClr val="FF6600"/>
                </a:solidFill>
                <a:ea typeface="ＭＳ Ｐゴシック" charset="0"/>
                <a:cs typeface="Calibri" panose="020F0502020204030204" pitchFamily="34" charset="0"/>
              </a:rPr>
              <a:t>Conjunt eix 2 i eix 5.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Seguir desenvolupant projectes Erasmus més enllà de la Unió Europea (Canadà, Mèxic, Austràlia).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 Ampliar ciutats Xarxa FP. </a:t>
            </a: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ca-ES" sz="2000" b="1" dirty="0">
                <a:solidFill>
                  <a:srgbClr val="0070C0"/>
                </a:solidFill>
                <a:ea typeface="ＭＳ Ｐゴシック" charset="0"/>
                <a:cs typeface="Calibri" panose="020F0502020204030204" pitchFamily="34" charset="0"/>
              </a:rPr>
              <a:t>Desenvolupar una Xarxa de ciutats orientades a la mobilitat de persones més vulnerables.</a:t>
            </a:r>
          </a:p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000" b="1" dirty="0">
              <a:solidFill>
                <a:srgbClr val="00B0F0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>
              <a:solidFill>
                <a:srgbClr val="FF660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000" b="1" dirty="0">
              <a:solidFill>
                <a:srgbClr val="0070C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000" b="1" dirty="0">
              <a:solidFill>
                <a:srgbClr val="00B0F0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  <a:p>
            <a:pPr marL="457128" indent="-457128"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endParaRPr lang="ca-ES" sz="2800" b="1" dirty="0">
              <a:solidFill>
                <a:srgbClr val="00B0F0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  <a:p>
            <a:pPr algn="just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800" b="1" dirty="0">
              <a:solidFill>
                <a:srgbClr val="FF6600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  <a:p>
            <a:pPr marL="450779">
              <a:spcBef>
                <a:spcPts val="0"/>
              </a:spcBef>
              <a:spcAft>
                <a:spcPts val="1199"/>
              </a:spcAft>
              <a:buClr>
                <a:schemeClr val="accent1"/>
              </a:buClr>
              <a:buSzPct val="85000"/>
              <a:defRPr/>
            </a:pPr>
            <a:endParaRPr lang="ca-ES" sz="2800" dirty="0">
              <a:solidFill>
                <a:schemeClr val="tx1"/>
              </a:solidFill>
              <a:latin typeface="Arial Narrow" pitchFamily="34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xmlns="" id="{819A0979-5078-962B-1B1E-3F3DB408E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566" y="5606437"/>
            <a:ext cx="3044583" cy="170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11007"/>
      </p:ext>
    </p:extLst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9469</TotalTime>
  <Words>1284</Words>
  <Application>Microsoft Office PowerPoint</Application>
  <PresentationFormat>Presentación en pantalla (4:3)</PresentationFormat>
  <Paragraphs>153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Equidad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iserra</dc:creator>
  <cp:lastModifiedBy>Neus Pons Pena</cp:lastModifiedBy>
  <cp:revision>833</cp:revision>
  <cp:lastPrinted>2024-12-18T09:46:48Z</cp:lastPrinted>
  <dcterms:created xsi:type="dcterms:W3CDTF">2010-01-21T21:17:37Z</dcterms:created>
  <dcterms:modified xsi:type="dcterms:W3CDTF">2025-04-29T09:20:09Z</dcterms:modified>
</cp:coreProperties>
</file>